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59" r:id="rId10"/>
    <p:sldId id="257" r:id="rId11"/>
    <p:sldId id="267" r:id="rId12"/>
    <p:sldId id="269" r:id="rId13"/>
    <p:sldId id="270" r:id="rId14"/>
    <p:sldId id="272" r:id="rId15"/>
    <p:sldId id="274" r:id="rId16"/>
    <p:sldId id="275" r:id="rId17"/>
    <p:sldId id="276" r:id="rId18"/>
    <p:sldId id="277" r:id="rId19"/>
    <p:sldId id="278" r:id="rId20"/>
    <p:sldId id="27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1C4"/>
    <a:srgbClr val="FCFFD1"/>
    <a:srgbClr val="162860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ульти уроки\ФОНЫ\Фоны абстракция\postimg-22072223215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C:\Documents and Settings\Администратор\Рабочий стол\Рисунок2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1071546"/>
            <a:ext cx="9144000" cy="4714908"/>
          </a:xfrm>
          <a:prstGeom prst="rect">
            <a:avLst/>
          </a:prstGeom>
          <a:noFill/>
        </p:spPr>
      </p:pic>
      <p:sp>
        <p:nvSpPr>
          <p:cNvPr id="9" name="Рамка 8"/>
          <p:cNvSpPr/>
          <p:nvPr userDrawn="1"/>
        </p:nvSpPr>
        <p:spPr>
          <a:xfrm>
            <a:off x="285720" y="142852"/>
            <a:ext cx="8501122" cy="6357982"/>
          </a:xfrm>
          <a:prstGeom prst="frame">
            <a:avLst>
              <a:gd name="adj1" fmla="val 4201"/>
            </a:avLst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30000">
                <a:schemeClr val="tx1">
                  <a:lumMod val="65000"/>
                  <a:alpha val="68000"/>
                </a:schemeClr>
              </a:gs>
              <a:gs pos="64999">
                <a:schemeClr val="accent1">
                  <a:lumMod val="60000"/>
                  <a:lumOff val="40000"/>
                  <a:alpha val="63000"/>
                </a:schemeClr>
              </a:gs>
              <a:gs pos="89999">
                <a:schemeClr val="accent1">
                  <a:lumMod val="75000"/>
                  <a:alpha val="68000"/>
                </a:schemeClr>
              </a:gs>
              <a:gs pos="100000">
                <a:srgbClr val="162860"/>
              </a:gs>
            </a:gsLst>
            <a:lin ang="135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704"/>
            </a:avLst>
          </a:prstGeom>
          <a:blipFill>
            <a:blip r:embed="rId13"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&#1092;&#1080;&#1079;.&#1089;&#1074;&#1086;&#1081;&#1089;&#1090;&#1074;&#1072;%20&#1073;&#1077;&#1085;&#1079;&#1086;&#1083;&#1072;.wmv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&#1075;&#1086;&#1088;&#1077;&#1085;&#1080;&#1077;%20&#1073;&#1077;&#1085;&#1079;&#1086;&#1083;&#1072;.wmv" TargetMode="Externa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gif"/><Relationship Id="rId5" Type="http://schemas.openxmlformats.org/officeDocument/2006/relationships/image" Target="../media/image17.png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io.ua/9128209p" TargetMode="External"/><Relationship Id="rId2" Type="http://schemas.openxmlformats.org/officeDocument/2006/relationships/hyperlink" Target="&#1086;&#1090;&#1085;&#1086;&#1096;&#1077;&#1085;&#1080;&#1077;%20&#1073;&#1077;&#1085;&#1079;&#1086;&#1083;&#1072;%20&#1082;%20&#1073;&#1088;&#1086;&#1084;&#1085;&#1086;&#1081;%20&#1074;&#1086;&#1076;&#1077;%20&#1080;%20&#1087;&#1077;&#1088;&#1084;&#1072;&#1085;&#1075;&#1072;&#1085;&#1072;&#1090;&#1091;%20&#1082;&#1072;&#1083;&#1080;&#1103;.wmv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hyperlink" Target="&#1093;&#1083;&#1086;&#1088;&#1080;&#1088;&#1086;&#1074;&#1072;&#1085;&#1080;&#1077;%20&#1073;&#1077;&#1085;&#1079;&#1086;&#1083;&#1072;(&#1087;&#1088;&#1080;&#1089;&#1086;&#1077;&#1076;&#1080;&#1085;&#1077;&#1085;&#1080;&#1077;).wmv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&#1073;&#1088;&#1086;&#1084;&#1080;&#1088;&#1086;&#1074;&#1072;&#1085;&#1080;&#1077;%20&#1073;&#1077;&#1085;&#1079;&#1086;&#1083;&#1072;(&#1079;&#1072;&#1084;&#1077;&#1097;&#1077;&#1085;&#1080;&#1077;).wmv" TargetMode="Externa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gif"/><Relationship Id="rId5" Type="http://schemas.openxmlformats.org/officeDocument/2006/relationships/image" Target="../media/image22.png"/><Relationship Id="rId4" Type="http://schemas.openxmlformats.org/officeDocument/2006/relationships/oleObject" Target="../embeddings/oleObject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hyperlink" Target="&#1085;&#1080;&#1090;&#1088;&#1086;&#1074;&#1072;&#1085;&#1080;&#1077;%20&#1073;&#1077;&#1085;&#1079;&#1086;&#1083;&#1072;.wmv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C&amp;M\ELVT\Files\A6\%7bA61EC59D-060F-4EC4-8493-8B66893E75E7%7d.avi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effectLst/>
                <a:latin typeface="Comic Sans MS" pitchFamily="66" charset="0"/>
              </a:rPr>
              <a:t>Арены. </a:t>
            </a:r>
            <a:br>
              <a:rPr lang="ru-RU" dirty="0" smtClean="0">
                <a:effectLst/>
                <a:latin typeface="Comic Sans MS" pitchFamily="66" charset="0"/>
              </a:rPr>
            </a:br>
            <a:r>
              <a:rPr lang="ru-RU" dirty="0" smtClean="0">
                <a:effectLst/>
                <a:latin typeface="Comic Sans MS" pitchFamily="66" charset="0"/>
              </a:rPr>
              <a:t>Бензол</a:t>
            </a:r>
            <a:endParaRPr lang="ru-RU" dirty="0">
              <a:effectLst/>
              <a:latin typeface="Comic Sans MS" pitchFamily="66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25252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/>
                <a:latin typeface="Comic Sans MS" pitchFamily="66" charset="0"/>
              </a:rPr>
              <a:t>Виды ароматических углеводородов</a:t>
            </a:r>
            <a:endParaRPr lang="ru-RU" dirty="0">
              <a:solidFill>
                <a:srgbClr val="FF0000"/>
              </a:solidFill>
              <a:effectLst/>
            </a:endParaRPr>
          </a:p>
        </p:txBody>
      </p:sp>
      <p:pic>
        <p:nvPicPr>
          <p:cNvPr id="4" name="Picture 6" descr="{2FDF71F5-C748-4CB3-9F6E-C0C9F1983085}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3688" y="1412776"/>
            <a:ext cx="5521168" cy="5310360"/>
          </a:xfrm>
          <a:solidFill>
            <a:srgbClr val="FCFFD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922114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effectLst/>
                <a:latin typeface="Comic Sans MS" pitchFamily="66" charset="0"/>
              </a:rPr>
              <a:t>Гомологи бензола</a:t>
            </a:r>
            <a:endParaRPr lang="ru-RU" dirty="0">
              <a:solidFill>
                <a:srgbClr val="FF0000"/>
              </a:solidFill>
              <a:effectLst/>
            </a:endParaRPr>
          </a:p>
        </p:txBody>
      </p:sp>
      <p:pic>
        <p:nvPicPr>
          <p:cNvPr id="5" name="Picture 7" descr="{5324E72E-43F6-4437-8F04-565E8DE493EE}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244" y="1556792"/>
            <a:ext cx="4288556" cy="4752528"/>
          </a:xfrm>
          <a:solidFill>
            <a:srgbClr val="FCFFD1"/>
          </a:solidFill>
        </p:spPr>
      </p:pic>
      <p:pic>
        <p:nvPicPr>
          <p:cNvPr id="6" name="Picture 14" descr="13b3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844824"/>
            <a:ext cx="4333509" cy="35752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762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31640" y="5589240"/>
            <a:ext cx="6768752" cy="93610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Номенклатура </a:t>
            </a:r>
            <a:r>
              <a:rPr lang="ru-RU" sz="4000" b="1" dirty="0" err="1">
                <a:solidFill>
                  <a:srgbClr val="FF0000"/>
                </a:solidFill>
                <a:latin typeface="Comic Sans MS" pitchFamily="66" charset="0"/>
              </a:rPr>
              <a:t>аренов</a:t>
            </a:r>
            <a:endParaRPr lang="ru-RU" sz="4000" dirty="0">
              <a:solidFill>
                <a:srgbClr val="FF0000"/>
              </a:solidFill>
            </a:endParaRPr>
          </a:p>
        </p:txBody>
      </p:sp>
      <p:graphicFrame>
        <p:nvGraphicFramePr>
          <p:cNvPr id="5" name="Рисунок 4"/>
          <p:cNvGraphicFramePr>
            <a:graphicFrameLocks noGrp="1" noChangeAspect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4171185666"/>
              </p:ext>
            </p:extLst>
          </p:nvPr>
        </p:nvGraphicFramePr>
        <p:xfrm>
          <a:off x="1907704" y="260648"/>
          <a:ext cx="5328592" cy="51275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Точечный рисунок" r:id="rId3" imgW="5266667" imgH="5447619" progId="PBrush">
                  <p:embed/>
                </p:oleObj>
              </mc:Choice>
              <mc:Fallback>
                <p:oleObj name="Точечный рисунок" r:id="rId3" imgW="5266667" imgH="5447619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260648"/>
                        <a:ext cx="5328592" cy="51275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7158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/>
                <a:latin typeface="Comic Sans MS" pitchFamily="66" charset="0"/>
                <a:hlinkClick r:id="rId2" action="ppaction://hlinkfile"/>
              </a:rPr>
              <a:t>Физические свойства</a:t>
            </a:r>
            <a:endParaRPr lang="ru-RU" b="1" dirty="0">
              <a:solidFill>
                <a:srgbClr val="FF0000"/>
              </a:solidFill>
              <a:effectLst/>
              <a:latin typeface="Comic Sans MS" pitchFamily="66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55976" y="1052736"/>
            <a:ext cx="4330824" cy="6552728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altLang="ja-JP" sz="3800" b="1" dirty="0">
                <a:latin typeface="Comic Sans MS" pitchFamily="66" charset="0"/>
              </a:rPr>
              <a:t>Бензол</a:t>
            </a:r>
            <a:r>
              <a:rPr lang="ru-RU" altLang="ja-JP" sz="3800" dirty="0">
                <a:latin typeface="Comic Sans MS" pitchFamily="66" charset="0"/>
              </a:rPr>
              <a:t> – бесцветная, летучая, огнеопасная жидкость с неприятным запахом. Он легче воды ( =0,88 г/см3) и с ней не смешивается, но растворим в органических растворителях, и сам хорошо растворяет многие вещества. Бензол кипит при 80,1 С, при охлаждении легко застывает в белую кристаллическую массу. </a:t>
            </a:r>
            <a:r>
              <a:rPr lang="ru-RU" altLang="ja-JP" sz="3800" b="1" i="1" dirty="0">
                <a:latin typeface="Comic Sans MS" pitchFamily="66" charset="0"/>
              </a:rPr>
              <a:t>Бензол и его пары ядовиты. Систематическое вдыхание его паров вызывает анемию и </a:t>
            </a:r>
            <a:r>
              <a:rPr lang="ru-RU" altLang="ja-JP" sz="3800" b="1" i="1" dirty="0" smtClean="0">
                <a:latin typeface="Comic Sans MS" pitchFamily="66" charset="0"/>
              </a:rPr>
              <a:t>лейкемию</a:t>
            </a:r>
            <a:endParaRPr lang="ru-RU" sz="3800" b="1" i="1" dirty="0">
              <a:latin typeface="Comic Sans MS" pitchFamily="66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5" descr="C:\Documents and Settings\MORFEI\Мои документы\Мои рисунки\Новая папка\бензол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11560" y="1700808"/>
            <a:ext cx="3792736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824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effectLst/>
                <a:latin typeface="Comic Sans MS" pitchFamily="66" charset="0"/>
              </a:rPr>
              <a:t>Химические свойства</a:t>
            </a: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8599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41C4"/>
                </a:solidFill>
                <a:latin typeface="Comic Sans MS" pitchFamily="66" charset="0"/>
              </a:rPr>
              <a:t>Реакции окисления</a:t>
            </a:r>
          </a:p>
          <a:p>
            <a:pPr algn="ctr"/>
            <a:r>
              <a:rPr lang="ru-RU" sz="2800" b="1" dirty="0">
                <a:solidFill>
                  <a:srgbClr val="0041C4"/>
                </a:solidFill>
                <a:latin typeface="Comic Sans MS" pitchFamily="66" charset="0"/>
                <a:hlinkClick r:id="rId3" action="ppaction://hlinkfile"/>
              </a:rPr>
              <a:t>Горение</a:t>
            </a:r>
            <a:endParaRPr lang="ru-RU" sz="2800" b="1" dirty="0">
              <a:solidFill>
                <a:srgbClr val="0041C4"/>
              </a:solidFill>
              <a:latin typeface="Comic Sans MS" pitchFamily="66" charset="0"/>
            </a:endParaRPr>
          </a:p>
          <a:p>
            <a:endParaRPr lang="ru-RU" b="1" dirty="0">
              <a:solidFill>
                <a:srgbClr val="0041C4"/>
              </a:solidFill>
            </a:endParaRPr>
          </a:p>
        </p:txBody>
      </p:sp>
      <p:graphicFrame>
        <p:nvGraphicFramePr>
          <p:cNvPr id="5" name="Рисунок 4"/>
          <p:cNvGraphicFramePr>
            <a:graphicFrameLocks noGrp="1" noChangeAspect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130465546"/>
              </p:ext>
            </p:extLst>
          </p:nvPr>
        </p:nvGraphicFramePr>
        <p:xfrm>
          <a:off x="395536" y="1749441"/>
          <a:ext cx="8352928" cy="2448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Точечный рисунок" r:id="rId4" imgW="6076190" imgH="1657581" progId="PBrush">
                  <p:embed/>
                </p:oleObj>
              </mc:Choice>
              <mc:Fallback>
                <p:oleObj name="Точечный рисунок" r:id="rId4" imgW="6076190" imgH="1657581" progId="PBrush">
                  <p:embed/>
                  <p:pic>
                    <p:nvPicPr>
                      <p:cNvPr id="0" name="Объект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749441"/>
                        <a:ext cx="8352928" cy="2448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16" descr="f1f83cfccf7fae8472e807aeb43f7556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48680"/>
            <a:ext cx="3333750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540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effectLst/>
                <a:latin typeface="Comic Sans MS" pitchFamily="66" charset="0"/>
              </a:rPr>
              <a:t>Химические свойства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8840"/>
            <a:ext cx="4038600" cy="413732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0041C4"/>
                </a:solidFill>
                <a:latin typeface="Comic Sans MS" pitchFamily="66" charset="0"/>
              </a:rPr>
              <a:t>Реакции </a:t>
            </a:r>
            <a:r>
              <a:rPr lang="ru-RU" b="1" dirty="0" smtClean="0">
                <a:solidFill>
                  <a:srgbClr val="0041C4"/>
                </a:solidFill>
                <a:latin typeface="Comic Sans MS" pitchFamily="66" charset="0"/>
              </a:rPr>
              <a:t>окисления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41C4"/>
                </a:solidFill>
                <a:latin typeface="Comic Sans MS" pitchFamily="66" charset="0"/>
                <a:hlinkClick r:id="rId2" action="ppaction://hlinkfile"/>
              </a:rPr>
              <a:t>Мягкое окисление</a:t>
            </a:r>
            <a:endParaRPr lang="ru-RU" sz="2400" b="1" dirty="0" smtClean="0">
              <a:solidFill>
                <a:srgbClr val="0041C4"/>
              </a:solidFill>
              <a:latin typeface="Comic Sans MS" pitchFamily="66" charset="0"/>
            </a:endParaRPr>
          </a:p>
          <a:p>
            <a:pPr marL="0" indent="0" algn="ctr">
              <a:buNone/>
            </a:pPr>
            <a:endParaRPr lang="ru-RU" sz="2400" b="1" dirty="0">
              <a:solidFill>
                <a:srgbClr val="0041C4"/>
              </a:solidFill>
              <a:latin typeface="Comic Sans MS" pitchFamily="66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41C4"/>
                </a:solidFill>
                <a:latin typeface="Comic Sans MS" pitchFamily="66" charset="0"/>
              </a:rPr>
              <a:t>Бензол не обесцвечивает раствор перманганата калия</a:t>
            </a:r>
            <a:endParaRPr lang="ru-RU" sz="2400" b="1" dirty="0">
              <a:solidFill>
                <a:srgbClr val="0041C4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12" descr="09128209_0">
            <a:hlinkClick r:id="rId3" tooltip="800 x 965, Картинки на школьную тематику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88840"/>
            <a:ext cx="2953891" cy="35643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8218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effectLst/>
                <a:latin typeface="Comic Sans MS" pitchFamily="66" charset="0"/>
              </a:rPr>
              <a:t>Химические свойства</a:t>
            </a: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8599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41C4"/>
                </a:solidFill>
                <a:latin typeface="Comic Sans MS" pitchFamily="66" charset="0"/>
              </a:rPr>
              <a:t>Реакции </a:t>
            </a:r>
            <a:r>
              <a:rPr lang="ru-RU" sz="2800" b="1" dirty="0" smtClean="0">
                <a:solidFill>
                  <a:srgbClr val="0041C4"/>
                </a:solidFill>
                <a:latin typeface="Comic Sans MS" pitchFamily="66" charset="0"/>
              </a:rPr>
              <a:t>присоединения</a:t>
            </a:r>
            <a:endParaRPr lang="ru-RU" sz="2800" b="1" dirty="0">
              <a:solidFill>
                <a:srgbClr val="0041C4"/>
              </a:solidFill>
              <a:latin typeface="Comic Sans MS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0041C4"/>
                </a:solidFill>
                <a:latin typeface="Comic Sans MS" pitchFamily="66" charset="0"/>
              </a:rPr>
              <a:t>Гидрирование</a:t>
            </a:r>
            <a:endParaRPr lang="ru-RU" sz="2400" b="1" dirty="0">
              <a:solidFill>
                <a:srgbClr val="0041C4"/>
              </a:solidFill>
              <a:latin typeface="Comic Sans MS" pitchFamily="66" charset="0"/>
            </a:endParaRPr>
          </a:p>
        </p:txBody>
      </p:sp>
      <p:pic>
        <p:nvPicPr>
          <p:cNvPr id="6" name="Picture 16" descr="f1f83cfccf7fae8472e807aeb43f7556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48680"/>
            <a:ext cx="3333750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 descr="{83E205FB-28CB-4B80-8877-30C8FC9791E7}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4" b="8554"/>
          <a:stretch>
            <a:fillRect/>
          </a:stretch>
        </p:blipFill>
        <p:spPr>
          <a:xfrm>
            <a:off x="323528" y="1467347"/>
            <a:ext cx="8424936" cy="3392647"/>
          </a:xfrm>
        </p:spPr>
      </p:pic>
    </p:spTree>
    <p:extLst>
      <p:ext uri="{BB962C8B-B14F-4D97-AF65-F5344CB8AC3E}">
        <p14:creationId xmlns:p14="http://schemas.microsoft.com/office/powerpoint/2010/main" val="126530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5013176"/>
            <a:ext cx="5486400" cy="648072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effectLst/>
                <a:latin typeface="Comic Sans MS" pitchFamily="66" charset="0"/>
              </a:rPr>
              <a:t>Химические свойства</a:t>
            </a: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517232"/>
            <a:ext cx="5486400" cy="108012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41C4"/>
                </a:solidFill>
                <a:latin typeface="Comic Sans MS" pitchFamily="66" charset="0"/>
              </a:rPr>
              <a:t>Реакции </a:t>
            </a:r>
            <a:r>
              <a:rPr lang="ru-RU" sz="2800" b="1" dirty="0" smtClean="0">
                <a:solidFill>
                  <a:srgbClr val="0041C4"/>
                </a:solidFill>
                <a:latin typeface="Comic Sans MS" pitchFamily="66" charset="0"/>
              </a:rPr>
              <a:t>присоединения</a:t>
            </a:r>
            <a:endParaRPr lang="ru-RU" sz="2800" b="1" dirty="0">
              <a:solidFill>
                <a:srgbClr val="0041C4"/>
              </a:solidFill>
              <a:latin typeface="Comic Sans MS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0041C4"/>
                </a:solidFill>
                <a:latin typeface="Comic Sans MS" pitchFamily="66" charset="0"/>
                <a:hlinkClick r:id="rId2" action="ppaction://hlinkfile"/>
              </a:rPr>
              <a:t>Хлорирование</a:t>
            </a:r>
            <a:endParaRPr lang="ru-RU" sz="2400" b="1" dirty="0">
              <a:solidFill>
                <a:srgbClr val="0041C4"/>
              </a:solidFill>
              <a:latin typeface="Comic Sans MS" pitchFamily="66" charset="0"/>
            </a:endParaRPr>
          </a:p>
        </p:txBody>
      </p:sp>
      <p:pic>
        <p:nvPicPr>
          <p:cNvPr id="6" name="Picture 16" descr="f1f83cfccf7fae8472e807aeb43f755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88641"/>
            <a:ext cx="333375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{A1FDE99F-51FB-4D1F-8F3B-6B55C5010991}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4" b="6334"/>
          <a:stretch>
            <a:fillRect/>
          </a:stretch>
        </p:blipFill>
        <p:spPr>
          <a:xfrm>
            <a:off x="323528" y="1004293"/>
            <a:ext cx="8353425" cy="403225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29383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5013176"/>
            <a:ext cx="5486400" cy="648072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effectLst/>
                <a:latin typeface="Comic Sans MS" pitchFamily="66" charset="0"/>
              </a:rPr>
              <a:t>Химические свойства</a:t>
            </a: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517232"/>
            <a:ext cx="5486400" cy="108012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41C4"/>
                </a:solidFill>
                <a:latin typeface="Comic Sans MS" pitchFamily="66" charset="0"/>
              </a:rPr>
              <a:t>Реакции </a:t>
            </a:r>
            <a:r>
              <a:rPr lang="ru-RU" sz="2800" b="1" dirty="0" smtClean="0">
                <a:solidFill>
                  <a:srgbClr val="0041C4"/>
                </a:solidFill>
                <a:latin typeface="Comic Sans MS" pitchFamily="66" charset="0"/>
              </a:rPr>
              <a:t>замещения</a:t>
            </a:r>
            <a:endParaRPr lang="ru-RU" sz="2800" b="1" dirty="0">
              <a:solidFill>
                <a:srgbClr val="0041C4"/>
              </a:solidFill>
              <a:latin typeface="Comic Sans MS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0041C4"/>
                </a:solidFill>
                <a:latin typeface="Comic Sans MS" pitchFamily="66" charset="0"/>
                <a:hlinkClick r:id="rId3" action="ppaction://hlinkfile"/>
              </a:rPr>
              <a:t>Галогенирование</a:t>
            </a:r>
            <a:endParaRPr lang="ru-RU" sz="2400" b="1" dirty="0">
              <a:solidFill>
                <a:srgbClr val="0041C4"/>
              </a:solidFill>
              <a:latin typeface="Comic Sans MS" pitchFamily="66" charset="0"/>
            </a:endParaRPr>
          </a:p>
        </p:txBody>
      </p:sp>
      <p:graphicFrame>
        <p:nvGraphicFramePr>
          <p:cNvPr id="5" name="Рисунок 4"/>
          <p:cNvGraphicFramePr>
            <a:graphicFrameLocks noGrp="1" noChangeAspect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3258888213"/>
              </p:ext>
            </p:extLst>
          </p:nvPr>
        </p:nvGraphicFramePr>
        <p:xfrm>
          <a:off x="179512" y="1844824"/>
          <a:ext cx="8663485" cy="28331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name="Точечный рисунок" r:id="rId4" imgW="6961905" imgH="2276793" progId="PBrush">
                  <p:embed/>
                </p:oleObj>
              </mc:Choice>
              <mc:Fallback>
                <p:oleObj name="Точечный рисунок" r:id="rId4" imgW="6961905" imgH="2276793" progId="PBrush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1844824"/>
                        <a:ext cx="8663485" cy="28331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205806" cy="1205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972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5013176"/>
            <a:ext cx="5486400" cy="648072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effectLst/>
                <a:latin typeface="Comic Sans MS" pitchFamily="66" charset="0"/>
              </a:rPr>
              <a:t>Химические свойства</a:t>
            </a: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517232"/>
            <a:ext cx="5486400" cy="108012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41C4"/>
                </a:solidFill>
                <a:latin typeface="Comic Sans MS" pitchFamily="66" charset="0"/>
              </a:rPr>
              <a:t>Реакции </a:t>
            </a:r>
            <a:r>
              <a:rPr lang="ru-RU" sz="2800" b="1" dirty="0" smtClean="0">
                <a:solidFill>
                  <a:srgbClr val="0041C4"/>
                </a:solidFill>
                <a:latin typeface="Comic Sans MS" pitchFamily="66" charset="0"/>
              </a:rPr>
              <a:t>замещения</a:t>
            </a:r>
          </a:p>
          <a:p>
            <a:pPr algn="ctr"/>
            <a:r>
              <a:rPr lang="ru-RU" sz="2800" b="1" dirty="0" smtClean="0">
                <a:solidFill>
                  <a:srgbClr val="0041C4"/>
                </a:solidFill>
                <a:latin typeface="Comic Sans MS" pitchFamily="66" charset="0"/>
                <a:hlinkClick r:id="rId2" action="ppaction://hlinkfile"/>
              </a:rPr>
              <a:t>Нитрование</a:t>
            </a:r>
            <a:endParaRPr lang="ru-RU" sz="2800" b="1" dirty="0">
              <a:solidFill>
                <a:srgbClr val="0041C4"/>
              </a:solidFill>
              <a:latin typeface="Comic Sans MS" pitchFamily="66" charset="0"/>
            </a:endParaRP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5" y="5520680"/>
            <a:ext cx="1130349" cy="1130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{B66BE310-51B7-488C-8185-88895A03EEFC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18" y="476672"/>
            <a:ext cx="8207375" cy="415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85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effectLst/>
                <a:latin typeface="Comic Sans MS" pitchFamily="66" charset="0"/>
              </a:rPr>
              <a:t>Решим задачу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25144"/>
          </a:xfrm>
          <a:solidFill>
            <a:schemeClr val="accent5">
              <a:lumMod val="20000"/>
              <a:lumOff val="8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Comic Sans MS" pitchFamily="66" charset="0"/>
              </a:rPr>
              <a:t>Определите формулу углеводорода, плотность паров которого по водороду равна 2,69. Массовая доля углерода в веществе составляет 92,3%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21" descr="simbol04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8800"/>
            <a:ext cx="3960440" cy="4762814"/>
          </a:xfrm>
          <a:prstGeom prst="rect">
            <a:avLst/>
          </a:prstGeom>
          <a:solidFill>
            <a:srgbClr val="FCFFD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4063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/>
                <a:latin typeface="Comic Sans MS" pitchFamily="66" charset="0"/>
              </a:rPr>
              <a:t>Домашнее задание</a:t>
            </a:r>
            <a:endParaRPr lang="ru-RU" b="1" dirty="0">
              <a:solidFill>
                <a:srgbClr val="FF0000"/>
              </a:solidFill>
              <a:effectLst/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72816"/>
            <a:ext cx="5915000" cy="43533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0041C4"/>
                </a:solidFill>
                <a:latin typeface="Comic Sans MS" pitchFamily="66" charset="0"/>
              </a:rPr>
              <a:t>Написать характеристику любых 3 </a:t>
            </a:r>
            <a:r>
              <a:rPr lang="ru-RU" sz="4000" b="1" dirty="0" err="1" smtClean="0">
                <a:solidFill>
                  <a:srgbClr val="0041C4"/>
                </a:solidFill>
                <a:latin typeface="Comic Sans MS" pitchFamily="66" charset="0"/>
              </a:rPr>
              <a:t>веществ:анилина</a:t>
            </a:r>
            <a:r>
              <a:rPr lang="ru-RU" sz="4000" b="1" dirty="0" smtClean="0">
                <a:solidFill>
                  <a:srgbClr val="0041C4"/>
                </a:solidFill>
                <a:latin typeface="Comic Sans MS" pitchFamily="66" charset="0"/>
              </a:rPr>
              <a:t>, стирола, фенола, </a:t>
            </a:r>
            <a:r>
              <a:rPr lang="ru-RU" sz="4000" b="1" smtClean="0">
                <a:solidFill>
                  <a:srgbClr val="0041C4"/>
                </a:solidFill>
                <a:latin typeface="Comic Sans MS" pitchFamily="66" charset="0"/>
              </a:rPr>
              <a:t>нитробензола,толуола </a:t>
            </a:r>
            <a:endParaRPr lang="ru-RU" sz="4000" b="1" dirty="0">
              <a:solidFill>
                <a:srgbClr val="0041C4"/>
              </a:solidFill>
              <a:latin typeface="Comic Sans MS" pitchFamily="66" charset="0"/>
            </a:endParaRPr>
          </a:p>
        </p:txBody>
      </p:sp>
      <p:pic>
        <p:nvPicPr>
          <p:cNvPr id="5" name="Picture 5" descr="49d23c283192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124744"/>
            <a:ext cx="2304256" cy="534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464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769152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/>
                <a:latin typeface="Comic Sans MS" pitchFamily="66" charset="0"/>
              </a:rPr>
              <a:t>Майкл 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Comic Sans MS" pitchFamily="66" charset="0"/>
              </a:rPr>
              <a:t>Фарадей  (1791 </a:t>
            </a:r>
            <a:r>
              <a:rPr lang="ru-RU" sz="3200" b="1" dirty="0">
                <a:solidFill>
                  <a:srgbClr val="FF0000"/>
                </a:solidFill>
                <a:effectLst/>
                <a:latin typeface="Comic Sans MS" pitchFamily="66" charset="0"/>
              </a:rPr>
              <a:t>- 1867)</a:t>
            </a:r>
            <a:endParaRPr lang="ru-RU" sz="3200" dirty="0">
              <a:solidFill>
                <a:srgbClr val="FF0000"/>
              </a:solidFill>
              <a:effectLst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55976" y="1124744"/>
            <a:ext cx="4608512" cy="54726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latin typeface="Comic Sans MS" pitchFamily="66" charset="0"/>
              </a:rPr>
              <a:t> Английский физик и химик, член Лондонского королевского общества. </a:t>
            </a:r>
            <a:r>
              <a:rPr lang="ru-RU" sz="2400" dirty="0" smtClean="0">
                <a:latin typeface="Comic Sans MS" pitchFamily="66" charset="0"/>
              </a:rPr>
              <a:t>В </a:t>
            </a:r>
            <a:r>
              <a:rPr lang="ru-RU" sz="2400" dirty="0">
                <a:latin typeface="Comic Sans MS" pitchFamily="66" charset="0"/>
              </a:rPr>
              <a:t>1823 г. впервые получил жидкие хлор, сероводород, оксид углерода(IV), аммиак, оксид азота(IV). В </a:t>
            </a:r>
            <a:r>
              <a:rPr lang="ru-RU" sz="2400" b="1" dirty="0">
                <a:solidFill>
                  <a:srgbClr val="FF0000"/>
                </a:solidFill>
                <a:latin typeface="Comic Sans MS" pitchFamily="66" charset="0"/>
              </a:rPr>
              <a:t>1825 г</a:t>
            </a:r>
            <a:r>
              <a:rPr lang="ru-RU" sz="2400" dirty="0">
                <a:latin typeface="Comic Sans MS" pitchFamily="66" charset="0"/>
              </a:rPr>
              <a:t>. открыл </a:t>
            </a:r>
            <a:r>
              <a:rPr lang="ru-RU" sz="2400" b="1" dirty="0">
                <a:solidFill>
                  <a:srgbClr val="FF0000"/>
                </a:solidFill>
                <a:latin typeface="Comic Sans MS" pitchFamily="66" charset="0"/>
              </a:rPr>
              <a:t>бензол</a:t>
            </a:r>
            <a:r>
              <a:rPr lang="ru-RU" sz="2400" dirty="0">
                <a:latin typeface="Comic Sans MS" pitchFamily="66" charset="0"/>
              </a:rPr>
              <a:t>, изучил его физические и некоторые химические свойства. Положил начало исследованиям каучука. В 1833 - 1836 гг. установил количественные законы электролиза.</a:t>
            </a: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 noChangeAspect="1"/>
          </p:cNvGraphicFramePr>
          <p:nvPr>
            <p:ph sz="half" idx="1"/>
          </p:nvPr>
        </p:nvGraphicFramePr>
        <p:xfrm>
          <a:off x="621597" y="1600200"/>
          <a:ext cx="3709805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Точечный рисунок" r:id="rId3" imgW="4285714" imgH="5229955" progId="PBrush">
                  <p:embed/>
                </p:oleObj>
              </mc:Choice>
              <mc:Fallback>
                <p:oleObj name="Точечный рисунок" r:id="rId3" imgW="4285714" imgH="5229955" progId="PBrush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597" y="1600200"/>
                        <a:ext cx="3709805" cy="452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5584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/>
                <a:latin typeface="Comic Sans MS" pitchFamily="66" charset="0"/>
              </a:rPr>
              <a:t>Фридрих Август </a:t>
            </a:r>
            <a:r>
              <a:rPr lang="ru-RU" sz="3600" b="1" dirty="0" err="1">
                <a:solidFill>
                  <a:srgbClr val="FF0000"/>
                </a:solidFill>
                <a:effectLst/>
                <a:latin typeface="Comic Sans MS" pitchFamily="66" charset="0"/>
              </a:rPr>
              <a:t>Кекуле</a:t>
            </a:r>
            <a:r>
              <a:rPr lang="ru-RU" sz="3600" b="1" dirty="0">
                <a:solidFill>
                  <a:srgbClr val="FF0000"/>
                </a:solidFill>
                <a:effectLst/>
                <a:latin typeface="Comic Sans MS" pitchFamily="66" charset="0"/>
              </a:rPr>
              <a:t/>
            </a:r>
            <a:br>
              <a:rPr lang="ru-RU" sz="3600" b="1" dirty="0">
                <a:solidFill>
                  <a:srgbClr val="FF0000"/>
                </a:solidFill>
                <a:effectLst/>
                <a:latin typeface="Comic Sans MS" pitchFamily="66" charset="0"/>
              </a:rPr>
            </a:br>
            <a:r>
              <a:rPr lang="ru-RU" sz="3600" b="1" dirty="0">
                <a:solidFill>
                  <a:srgbClr val="FF0000"/>
                </a:solidFill>
                <a:effectLst/>
                <a:latin typeface="Comic Sans MS" pitchFamily="66" charset="0"/>
              </a:rPr>
              <a:t>1829 - 1896</a:t>
            </a:r>
            <a:endParaRPr lang="ru-RU" sz="3600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1556792"/>
            <a:ext cx="4038600" cy="481399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>
                <a:latin typeface="Comic Sans MS" pitchFamily="66" charset="0"/>
              </a:rPr>
              <a:t>Немецкий химик-органик. Предложил структурную формулу молекулы бензола. С целью проверки гипотезы о равноценности всех шести атомов водорода в молекуле бензола получил его галоген-, нитро-, </a:t>
            </a:r>
            <a:r>
              <a:rPr lang="ru-RU" dirty="0" err="1">
                <a:latin typeface="Comic Sans MS" pitchFamily="66" charset="0"/>
              </a:rPr>
              <a:t>амино</a:t>
            </a:r>
            <a:r>
              <a:rPr lang="ru-RU" dirty="0">
                <a:latin typeface="Comic Sans MS" pitchFamily="66" charset="0"/>
              </a:rPr>
              <a:t>-, и </a:t>
            </a:r>
            <a:r>
              <a:rPr lang="ru-RU" dirty="0" err="1">
                <a:latin typeface="Comic Sans MS" pitchFamily="66" charset="0"/>
              </a:rPr>
              <a:t>карбоксипроизводные</a:t>
            </a:r>
            <a:r>
              <a:rPr lang="ru-RU" dirty="0">
                <a:latin typeface="Comic Sans MS" pitchFamily="66" charset="0"/>
              </a:rPr>
              <a:t>.</a:t>
            </a:r>
          </a:p>
        </p:txBody>
      </p:sp>
      <p:pic>
        <p:nvPicPr>
          <p:cNvPr id="5" name="Picture 8" descr="p3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556792"/>
            <a:ext cx="3456384" cy="4752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199138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9677" y="129790"/>
            <a:ext cx="6120680" cy="3173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9632" y="3485165"/>
            <a:ext cx="6512768" cy="329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013176"/>
            <a:ext cx="6400800" cy="1008112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Comic Sans MS" pitchFamily="66" charset="0"/>
              </a:rPr>
              <a:t>МАОУ СОШ  </a:t>
            </a:r>
            <a:r>
              <a:rPr lang="ru-RU" b="1" i="1" dirty="0" smtClean="0">
                <a:solidFill>
                  <a:schemeClr val="bg1"/>
                </a:solidFill>
                <a:latin typeface="Comic Sans MS" pitchFamily="66" charset="0"/>
              </a:rPr>
              <a:t>«</a:t>
            </a:r>
            <a:r>
              <a:rPr lang="ru-RU" b="1" i="1" dirty="0" err="1" smtClean="0">
                <a:solidFill>
                  <a:schemeClr val="bg1"/>
                </a:solidFill>
                <a:latin typeface="Comic Sans MS" pitchFamily="66" charset="0"/>
              </a:rPr>
              <a:t>Запи</a:t>
            </a:r>
            <a:endParaRPr lang="ru-RU" b="1" i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49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363272" cy="563662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effectLst/>
                <a:latin typeface="Comic Sans MS" pitchFamily="66" charset="0"/>
              </a:rPr>
              <a:t>Образование </a:t>
            </a:r>
            <a:r>
              <a:rPr lang="el-GR" sz="2800" dirty="0">
                <a:solidFill>
                  <a:srgbClr val="FF0000"/>
                </a:solidFill>
                <a:effectLst/>
                <a:latin typeface="Comic Sans MS" pitchFamily="66" charset="0"/>
              </a:rPr>
              <a:t>σ</a:t>
            </a:r>
            <a:r>
              <a:rPr lang="ru-RU" sz="2800" dirty="0">
                <a:solidFill>
                  <a:srgbClr val="FF0000"/>
                </a:solidFill>
                <a:effectLst/>
                <a:latin typeface="Comic Sans MS" pitchFamily="66" charset="0"/>
              </a:rPr>
              <a:t>-связей в молекуле бензола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1196752"/>
            <a:ext cx="3744416" cy="5472608"/>
          </a:xfrm>
        </p:spPr>
        <p:txBody>
          <a:bodyPr>
            <a:noAutofit/>
          </a:bodyPr>
          <a:lstStyle/>
          <a:p>
            <a:pPr algn="ctr"/>
            <a:r>
              <a:rPr lang="ru-RU" sz="2300" b="1" dirty="0">
                <a:latin typeface="Comic Sans MS" pitchFamily="66" charset="0"/>
              </a:rPr>
              <a:t>Атомы углерода в молекуле бензола находятся во втором валентном состоянии (sp</a:t>
            </a:r>
            <a:r>
              <a:rPr lang="ru-RU" sz="2300" b="1" baseline="30000" dirty="0">
                <a:latin typeface="Comic Sans MS" pitchFamily="66" charset="0"/>
              </a:rPr>
              <a:t>2</a:t>
            </a:r>
            <a:r>
              <a:rPr lang="ru-RU" sz="2300" b="1" dirty="0">
                <a:latin typeface="Comic Sans MS" pitchFamily="66" charset="0"/>
              </a:rPr>
              <a:t>). Каждый атом углерода образует -связи с двумя другими атомами углерода и одним атомом водорода, лежащими в одной плоскости. Валентные углы между тремя -связями равны 120°. </a:t>
            </a:r>
          </a:p>
        </p:txBody>
      </p:sp>
      <p:pic>
        <p:nvPicPr>
          <p:cNvPr id="3076" name="Picture 4" descr="img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268760"/>
            <a:ext cx="4536504" cy="474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319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/>
                <a:latin typeface="Comic Sans MS" pitchFamily="66" charset="0"/>
              </a:rPr>
              <a:t>Образование π-системы в молекуле бензола</a:t>
            </a:r>
            <a:r>
              <a:rPr lang="ru-RU" sz="3600" dirty="0">
                <a:solidFill>
                  <a:srgbClr val="FF0000"/>
                </a:solidFill>
                <a:effectLst/>
                <a:latin typeface="Comic Sans MS" pitchFamily="66" charset="0"/>
              </a:rPr>
              <a:t> </a:t>
            </a: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4840194"/>
              </p:ext>
            </p:extLst>
          </p:nvPr>
        </p:nvGraphicFramePr>
        <p:xfrm>
          <a:off x="323528" y="1700808"/>
          <a:ext cx="4392687" cy="4392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Точечный рисунок" r:id="rId3" imgW="1428949" imgH="1428949" progId="PBrush">
                  <p:embed/>
                </p:oleObj>
              </mc:Choice>
              <mc:Fallback>
                <p:oleObj name="Точечный рисунок" r:id="rId3" imgW="1428949" imgH="1428949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700808"/>
                        <a:ext cx="4392687" cy="4392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4283968" y="1268760"/>
            <a:ext cx="4860032" cy="52565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dirty="0">
                <a:latin typeface="Comic Sans MS" pitchFamily="66" charset="0"/>
              </a:rPr>
              <a:t>Каждый атом углерода имеет одну негибридную р-</a:t>
            </a:r>
            <a:r>
              <a:rPr lang="ru-RU" dirty="0" err="1">
                <a:latin typeface="Comic Sans MS" pitchFamily="66" charset="0"/>
              </a:rPr>
              <a:t>орбиталь</a:t>
            </a:r>
            <a:r>
              <a:rPr lang="ru-RU" dirty="0">
                <a:latin typeface="Comic Sans MS" pitchFamily="66" charset="0"/>
              </a:rPr>
              <a:t>. Шесть таких </a:t>
            </a:r>
            <a:r>
              <a:rPr lang="ru-RU" dirty="0" err="1">
                <a:latin typeface="Comic Sans MS" pitchFamily="66" charset="0"/>
              </a:rPr>
              <a:t>орбиталей</a:t>
            </a:r>
            <a:r>
              <a:rPr lang="ru-RU" dirty="0">
                <a:latin typeface="Comic Sans MS" pitchFamily="66" charset="0"/>
              </a:rPr>
              <a:t> располагаются перпендикулярно плоскости </a:t>
            </a:r>
            <a:r>
              <a:rPr lang="ru-RU" dirty="0" smtClean="0">
                <a:latin typeface="Comic Sans MS" pitchFamily="66" charset="0"/>
              </a:rPr>
              <a:t>связей </a:t>
            </a:r>
            <a:r>
              <a:rPr lang="ru-RU" dirty="0">
                <a:latin typeface="Comic Sans MS" pitchFamily="66" charset="0"/>
              </a:rPr>
              <a:t>и параллельно друг </a:t>
            </a:r>
            <a:r>
              <a:rPr lang="ru-RU" dirty="0" smtClean="0">
                <a:latin typeface="Comic Sans MS" pitchFamily="66" charset="0"/>
              </a:rPr>
              <a:t>другу</a:t>
            </a:r>
            <a:r>
              <a:rPr lang="en-US" dirty="0" smtClean="0">
                <a:latin typeface="Comic Sans MS" pitchFamily="66" charset="0"/>
              </a:rPr>
              <a:t>. </a:t>
            </a:r>
            <a:r>
              <a:rPr lang="ru-RU" dirty="0" smtClean="0">
                <a:latin typeface="Comic Sans MS" pitchFamily="66" charset="0"/>
              </a:rPr>
              <a:t>Все </a:t>
            </a:r>
            <a:r>
              <a:rPr lang="ru-RU" dirty="0">
                <a:latin typeface="Comic Sans MS" pitchFamily="66" charset="0"/>
              </a:rPr>
              <a:t>шесть </a:t>
            </a:r>
            <a:endParaRPr lang="en-US" dirty="0" smtClean="0">
              <a:latin typeface="Comic Sans MS" pitchFamily="66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Comic Sans MS" pitchFamily="66" charset="0"/>
              </a:rPr>
              <a:t>р-электронов </a:t>
            </a:r>
            <a:r>
              <a:rPr lang="ru-RU" dirty="0">
                <a:latin typeface="Comic Sans MS" pitchFamily="66" charset="0"/>
              </a:rPr>
              <a:t>взаимодействуют между собой, образуя единое -электронное облако.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022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501008"/>
            <a:ext cx="8229600" cy="31683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Comic Sans MS" pitchFamily="66" charset="0"/>
              </a:rPr>
              <a:t>Таким </a:t>
            </a:r>
            <a:r>
              <a:rPr lang="ru-RU" dirty="0">
                <a:latin typeface="Comic Sans MS" pitchFamily="66" charset="0"/>
              </a:rPr>
              <a:t>образом, в молекуле бензола осуществляется круговое сопряжение. Наибольшая -электронная плотность в этой сопряженной системе располагается над и под плоскостью </a:t>
            </a:r>
            <a:r>
              <a:rPr lang="ru-RU" dirty="0" smtClean="0">
                <a:latin typeface="Comic Sans MS" pitchFamily="66" charset="0"/>
              </a:rPr>
              <a:t>кольца.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4" name="{A61EC59D-060F-4EC4-8493-8B66893E75E7}.avi">
            <a:hlinkClick r:id="" action="ppaction://media"/>
          </p:cNvPr>
          <p:cNvPicPr>
            <a:picLocks noGrp="1" noRot="1" noChangeAspect="1" noChangeArrowheads="1"/>
          </p:cNvPicPr>
          <p:nvPr>
            <p:ph sz="half" idx="2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9712" y="260648"/>
            <a:ext cx="5256584" cy="3096344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6155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/>
                <a:latin typeface="Comic Sans MS" pitchFamily="66" charset="0"/>
              </a:rPr>
              <a:t>Словарь</a:t>
            </a:r>
            <a:endParaRPr lang="ru-RU" b="1" dirty="0">
              <a:solidFill>
                <a:srgbClr val="FF0000"/>
              </a:solidFill>
              <a:effectLst/>
              <a:latin typeface="Comic Sans MS" pitchFamily="66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83968" y="1600200"/>
            <a:ext cx="4402832" cy="499715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 </a:t>
            </a:r>
            <a:r>
              <a:rPr lang="ru-RU" sz="3200" b="1" i="1" dirty="0">
                <a:solidFill>
                  <a:srgbClr val="C00000"/>
                </a:solidFill>
                <a:latin typeface="Comic Sans MS" pitchFamily="66" charset="0"/>
              </a:rPr>
              <a:t>Ароматические углеводороды (арены) </a:t>
            </a:r>
            <a:r>
              <a:rPr lang="ru-RU" sz="3200" b="1" dirty="0">
                <a:latin typeface="Comic Sans MS" pitchFamily="66" charset="0"/>
              </a:rPr>
              <a:t>– это углеводороды с общей формулой С</a:t>
            </a:r>
            <a:r>
              <a:rPr lang="en-US" sz="3200" b="1" baseline="-25000" dirty="0">
                <a:latin typeface="Comic Sans MS" pitchFamily="66" charset="0"/>
              </a:rPr>
              <a:t>n</a:t>
            </a:r>
            <a:r>
              <a:rPr lang="en-US" sz="3200" b="1" dirty="0">
                <a:latin typeface="Comic Sans MS" pitchFamily="66" charset="0"/>
              </a:rPr>
              <a:t>H</a:t>
            </a:r>
            <a:r>
              <a:rPr lang="en-US" sz="3200" b="1" baseline="-25000" dirty="0">
                <a:latin typeface="Comic Sans MS" pitchFamily="66" charset="0"/>
              </a:rPr>
              <a:t>2n</a:t>
            </a:r>
            <a:r>
              <a:rPr lang="ru-RU" sz="3200" b="1" baseline="-25000" dirty="0">
                <a:latin typeface="Comic Sans MS" pitchFamily="66" charset="0"/>
              </a:rPr>
              <a:t>-6</a:t>
            </a:r>
            <a:r>
              <a:rPr lang="ru-RU" sz="3200" b="1" dirty="0">
                <a:latin typeface="Comic Sans MS" pitchFamily="66" charset="0"/>
              </a:rPr>
              <a:t>, в молекулах которых имеется хотя бы одно </a:t>
            </a:r>
            <a:r>
              <a:rPr lang="ru-RU" sz="3200" b="1" dirty="0" err="1">
                <a:latin typeface="Comic Sans MS" pitchFamily="66" charset="0"/>
              </a:rPr>
              <a:t>бензольное</a:t>
            </a:r>
            <a:r>
              <a:rPr lang="ru-RU" sz="3200" b="1" dirty="0">
                <a:latin typeface="Comic Sans MS" pitchFamily="66" charset="0"/>
              </a:rPr>
              <a:t> </a:t>
            </a:r>
            <a:r>
              <a:rPr lang="ru-RU" sz="3200" b="1" dirty="0" smtClean="0">
                <a:latin typeface="Comic Sans MS" pitchFamily="66" charset="0"/>
              </a:rPr>
              <a:t>кольцо</a:t>
            </a:r>
            <a:endParaRPr lang="ru-RU" sz="3200" dirty="0"/>
          </a:p>
        </p:txBody>
      </p:sp>
      <p:pic>
        <p:nvPicPr>
          <p:cNvPr id="5" name="Picture 6" descr="{3764CFDF-7B08-4134-88F7-8577CDBE4229}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9191" y="1600200"/>
            <a:ext cx="3974618" cy="4525963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5065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397</Words>
  <Application>Microsoft Office PowerPoint</Application>
  <PresentationFormat>Экран (4:3)</PresentationFormat>
  <Paragraphs>43</Paragraphs>
  <Slides>20</Slides>
  <Notes>0</Notes>
  <HiddenSlides>1</HiddenSlides>
  <MMClips>1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ＭＳ Ｐゴシック</vt:lpstr>
      <vt:lpstr>Arial</vt:lpstr>
      <vt:lpstr>Calibri</vt:lpstr>
      <vt:lpstr>Comic Sans MS</vt:lpstr>
      <vt:lpstr>Тема Office</vt:lpstr>
      <vt:lpstr>Точечный рисунок</vt:lpstr>
      <vt:lpstr>Арены.  Бензол</vt:lpstr>
      <vt:lpstr>Решим задачу</vt:lpstr>
      <vt:lpstr>Майкл Фарадей  (1791 - 1867)</vt:lpstr>
      <vt:lpstr>Фридрих Август Кекуле 1829 - 1896</vt:lpstr>
      <vt:lpstr>Презентация PowerPoint</vt:lpstr>
      <vt:lpstr>Образование σ-связей в молекуле бензола</vt:lpstr>
      <vt:lpstr>Образование π-системы в молекуле бензола </vt:lpstr>
      <vt:lpstr>Презентация PowerPoint</vt:lpstr>
      <vt:lpstr>Словарь</vt:lpstr>
      <vt:lpstr>Виды ароматических углеводородов</vt:lpstr>
      <vt:lpstr>Гомологи бензола</vt:lpstr>
      <vt:lpstr>Презентация PowerPoint</vt:lpstr>
      <vt:lpstr>Физические свойства</vt:lpstr>
      <vt:lpstr>Химические свойства</vt:lpstr>
      <vt:lpstr>Химические свойства</vt:lpstr>
      <vt:lpstr>Химические свойства</vt:lpstr>
      <vt:lpstr>Химические свойства</vt:lpstr>
      <vt:lpstr>Химические свойства</vt:lpstr>
      <vt:lpstr>Химические свойства</vt:lpstr>
      <vt:lpstr>Домашнее 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 Windows</cp:lastModifiedBy>
  <cp:revision>17</cp:revision>
  <dcterms:modified xsi:type="dcterms:W3CDTF">2020-05-15T05:25:25Z</dcterms:modified>
</cp:coreProperties>
</file>