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9" r:id="rId10"/>
    <p:sldId id="257" r:id="rId11"/>
    <p:sldId id="267" r:id="rId12"/>
    <p:sldId id="269" r:id="rId13"/>
    <p:sldId id="270" r:id="rId14"/>
    <p:sldId id="272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C4"/>
    <a:srgbClr val="FCFFD1"/>
    <a:srgbClr val="16286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ульти уроки\ФОНЫ\Фоны абстракция\postimg-2207222321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Рисунок2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9144000" cy="4714908"/>
          </a:xfrm>
          <a:prstGeom prst="rect">
            <a:avLst/>
          </a:prstGeom>
          <a:noFill/>
        </p:spPr>
      </p:pic>
      <p:sp>
        <p:nvSpPr>
          <p:cNvPr id="9" name="Рамка 8"/>
          <p:cNvSpPr/>
          <p:nvPr userDrawn="1"/>
        </p:nvSpPr>
        <p:spPr>
          <a:xfrm>
            <a:off x="285720" y="142852"/>
            <a:ext cx="8501122" cy="6357982"/>
          </a:xfrm>
          <a:prstGeom prst="frame">
            <a:avLst>
              <a:gd name="adj1" fmla="val 4201"/>
            </a:avLst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0000">
                <a:schemeClr val="tx1">
                  <a:lumMod val="65000"/>
                  <a:alpha val="68000"/>
                </a:schemeClr>
              </a:gs>
              <a:gs pos="64999">
                <a:schemeClr val="accent1">
                  <a:lumMod val="60000"/>
                  <a:lumOff val="40000"/>
                  <a:alpha val="63000"/>
                </a:schemeClr>
              </a:gs>
              <a:gs pos="89999">
                <a:schemeClr val="accent1">
                  <a:lumMod val="75000"/>
                  <a:alpha val="68000"/>
                </a:schemeClr>
              </a:gs>
              <a:gs pos="100000">
                <a:srgbClr val="162860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704"/>
            </a:avLst>
          </a:prstGeom>
          <a:blipFill>
            <a:blip r:embed="rId13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92;&#1080;&#1079;.&#1089;&#1074;&#1086;&#1081;&#1089;&#1090;&#1074;&#1072;%20&#1073;&#1077;&#1085;&#1079;&#1086;&#1083;&#1072;.wmv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75;&#1086;&#1088;&#1077;&#1085;&#1080;&#1077;%20&#1073;&#1077;&#1085;&#1079;&#1086;&#1083;&#1072;.wmv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o.ua/9128209p" TargetMode="External"/><Relationship Id="rId2" Type="http://schemas.openxmlformats.org/officeDocument/2006/relationships/hyperlink" Target="&#1086;&#1090;&#1085;&#1086;&#1096;&#1077;&#1085;&#1080;&#1077;%20&#1073;&#1077;&#1085;&#1079;&#1086;&#1083;&#1072;%20&#1082;%20&#1073;&#1088;&#1086;&#1084;&#1085;&#1086;&#1081;%20&#1074;&#1086;&#1076;&#1077;%20&#1080;%20&#1087;&#1077;&#1088;&#1084;&#1072;&#1085;&#1075;&#1072;&#1085;&#1072;&#1090;&#1091;%20&#1082;&#1072;&#1083;&#1080;&#1103;.wmv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&#1093;&#1083;&#1086;&#1088;&#1080;&#1088;&#1086;&#1074;&#1072;&#1085;&#1080;&#1077;%20&#1073;&#1077;&#1085;&#1079;&#1086;&#1083;&#1072;(&#1087;&#1088;&#1080;&#1089;&#1086;&#1077;&#1076;&#1080;&#1085;&#1077;&#1085;&#1080;&#1077;).wmv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73;&#1088;&#1086;&#1084;&#1080;&#1088;&#1086;&#1074;&#1072;&#1085;&#1080;&#1077;%20&#1073;&#1077;&#1085;&#1079;&#1086;&#1083;&#1072;(&#1079;&#1072;&#1084;&#1077;&#1097;&#1077;&#1085;&#1080;&#1077;).wmv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&#1085;&#1080;&#1090;&#1088;&#1086;&#1074;&#1072;&#1085;&#1080;&#1077;%20&#1073;&#1077;&#1085;&#1079;&#1086;&#1083;&#1072;.wmv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&amp;M\ELVT\Files\A6\%7bA61EC59D-060F-4EC4-8493-8B66893E75E7%7d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Comic Sans MS" pitchFamily="66" charset="0"/>
              </a:rPr>
              <a:t>Арены. </a:t>
            </a:r>
            <a:br>
              <a:rPr lang="ru-RU" dirty="0" smtClean="0">
                <a:effectLst/>
                <a:latin typeface="Comic Sans MS" pitchFamily="66" charset="0"/>
              </a:rPr>
            </a:br>
            <a:r>
              <a:rPr lang="ru-RU" dirty="0" smtClean="0">
                <a:effectLst/>
                <a:latin typeface="Comic Sans MS" pitchFamily="66" charset="0"/>
              </a:rPr>
              <a:t>Бензол</a:t>
            </a:r>
            <a:endParaRPr lang="ru-RU" dirty="0">
              <a:effectLst/>
              <a:latin typeface="Comic Sans MS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Comic Sans MS" pitchFamily="66" charset="0"/>
              </a:rPr>
              <a:t>Виды ароматических углеводородов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6" descr="{2FDF71F5-C748-4CB3-9F6E-C0C9F1983085}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412776"/>
            <a:ext cx="5521168" cy="5310360"/>
          </a:xfrm>
          <a:solidFill>
            <a:srgbClr val="FCFFD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92211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Comic Sans MS" pitchFamily="66" charset="0"/>
              </a:rPr>
              <a:t>Гомологи бензола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7" descr="{5324E72E-43F6-4437-8F04-565E8DE493EE}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244" y="1556792"/>
            <a:ext cx="4288556" cy="4752528"/>
          </a:xfrm>
          <a:solidFill>
            <a:srgbClr val="FCFFD1"/>
          </a:solidFill>
        </p:spPr>
      </p:pic>
      <p:pic>
        <p:nvPicPr>
          <p:cNvPr id="6" name="Picture 14" descr="13b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333509" cy="3575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6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5589240"/>
            <a:ext cx="6768752" cy="9361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Номенклатура </a:t>
            </a:r>
            <a:r>
              <a:rPr lang="ru-RU" sz="4000" b="1" dirty="0" err="1">
                <a:solidFill>
                  <a:srgbClr val="FF0000"/>
                </a:solidFill>
                <a:latin typeface="Comic Sans MS" pitchFamily="66" charset="0"/>
              </a:rPr>
              <a:t>аренов</a:t>
            </a:r>
            <a:endParaRPr lang="ru-RU" sz="4000" dirty="0">
              <a:solidFill>
                <a:srgbClr val="FF0000"/>
              </a:solidFill>
            </a:endParaRPr>
          </a:p>
        </p:txBody>
      </p:sp>
      <p:graphicFrame>
        <p:nvGraphicFramePr>
          <p:cNvPr id="5" name="Рисунок 4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171185666"/>
              </p:ext>
            </p:extLst>
          </p:nvPr>
        </p:nvGraphicFramePr>
        <p:xfrm>
          <a:off x="1907704" y="260648"/>
          <a:ext cx="5328592" cy="512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Точечный рисунок" r:id="rId3" imgW="5266667" imgH="5447619" progId="PBrush">
                  <p:embed/>
                </p:oleObj>
              </mc:Choice>
              <mc:Fallback>
                <p:oleObj name="Точечный рисунок" r:id="rId3" imgW="5266667" imgH="5447619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60648"/>
                        <a:ext cx="5328592" cy="5127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58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Comic Sans MS" pitchFamily="66" charset="0"/>
                <a:hlinkClick r:id="rId2" action="ppaction://hlinkfile"/>
              </a:rPr>
              <a:t>Физические свойства</a:t>
            </a:r>
            <a:endParaRPr lang="ru-RU" b="1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052736"/>
            <a:ext cx="4330824" cy="65527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altLang="ja-JP" sz="3800" b="1" dirty="0">
                <a:latin typeface="Comic Sans MS" pitchFamily="66" charset="0"/>
              </a:rPr>
              <a:t>Бензол</a:t>
            </a:r>
            <a:r>
              <a:rPr lang="ru-RU" altLang="ja-JP" sz="3800" dirty="0">
                <a:latin typeface="Comic Sans MS" pitchFamily="66" charset="0"/>
              </a:rPr>
              <a:t> – бесцветная, летучая, огнеопасная жидкость с неприятным запахом. Он легче воды ( =0,88 г/см3) и с ней не смешивается, но растворим в органических растворителях, и сам хорошо растворяет многие вещества. Бензол кипит при 80,1 С, при охлаждении легко застывает в белую кристаллическую массу. </a:t>
            </a:r>
            <a:r>
              <a:rPr lang="ru-RU" altLang="ja-JP" sz="3800" b="1" i="1" dirty="0">
                <a:latin typeface="Comic Sans MS" pitchFamily="66" charset="0"/>
              </a:rPr>
              <a:t>Бензол и его пары ядовиты. Систематическое вдыхание его паров вызывает анемию и </a:t>
            </a:r>
            <a:r>
              <a:rPr lang="ru-RU" altLang="ja-JP" sz="3800" b="1" i="1" dirty="0" smtClean="0">
                <a:latin typeface="Comic Sans MS" pitchFamily="66" charset="0"/>
              </a:rPr>
              <a:t>лейкемию</a:t>
            </a:r>
            <a:endParaRPr lang="ru-RU" sz="3800" b="1" i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5" descr="C:\Documents and Settings\MORFEI\Мои документы\Мои рисунки\Новая папка\бензо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1560" y="1700808"/>
            <a:ext cx="379273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2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Comic Sans MS" pitchFamily="66" charset="0"/>
              </a:rPr>
              <a:t>Химические свойства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859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41C4"/>
                </a:solidFill>
                <a:latin typeface="Comic Sans MS" pitchFamily="66" charset="0"/>
              </a:rPr>
              <a:t>Реакции окисления</a:t>
            </a:r>
          </a:p>
          <a:p>
            <a:pPr algn="ctr"/>
            <a:r>
              <a:rPr lang="ru-RU" sz="2800" b="1" dirty="0">
                <a:solidFill>
                  <a:srgbClr val="0041C4"/>
                </a:solidFill>
                <a:latin typeface="Comic Sans MS" pitchFamily="66" charset="0"/>
                <a:hlinkClick r:id="rId3" action="ppaction://hlinkfile"/>
              </a:rPr>
              <a:t>Горение</a:t>
            </a:r>
            <a:endParaRPr lang="ru-RU" sz="2800" b="1" dirty="0">
              <a:solidFill>
                <a:srgbClr val="0041C4"/>
              </a:solidFill>
              <a:latin typeface="Comic Sans MS" pitchFamily="66" charset="0"/>
            </a:endParaRPr>
          </a:p>
          <a:p>
            <a:endParaRPr lang="ru-RU" b="1" dirty="0">
              <a:solidFill>
                <a:srgbClr val="0041C4"/>
              </a:solidFill>
            </a:endParaRPr>
          </a:p>
        </p:txBody>
      </p:sp>
      <p:graphicFrame>
        <p:nvGraphicFramePr>
          <p:cNvPr id="5" name="Рисунок 4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30465546"/>
              </p:ext>
            </p:extLst>
          </p:nvPr>
        </p:nvGraphicFramePr>
        <p:xfrm>
          <a:off x="395536" y="1749441"/>
          <a:ext cx="8352928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Точечный рисунок" r:id="rId4" imgW="6076190" imgH="1657581" progId="PBrush">
                  <p:embed/>
                </p:oleObj>
              </mc:Choice>
              <mc:Fallback>
                <p:oleObj name="Точечный рисунок" r:id="rId4" imgW="6076190" imgH="1657581" progId="PBrush">
                  <p:embed/>
                  <p:pic>
                    <p:nvPicPr>
                      <p:cNvPr id="0" name="Объект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749441"/>
                        <a:ext cx="8352928" cy="244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6" descr="f1f83cfccf7fae8472e807aeb43f755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33337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40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Comic Sans MS" pitchFamily="66" charset="0"/>
              </a:rPr>
              <a:t>Химические свойства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41C4"/>
                </a:solidFill>
                <a:latin typeface="Comic Sans MS" pitchFamily="66" charset="0"/>
              </a:rPr>
              <a:t>Реакции </a:t>
            </a:r>
            <a:r>
              <a:rPr lang="ru-RU" b="1" dirty="0" smtClean="0">
                <a:solidFill>
                  <a:srgbClr val="0041C4"/>
                </a:solidFill>
                <a:latin typeface="Comic Sans MS" pitchFamily="66" charset="0"/>
              </a:rPr>
              <a:t>окисления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41C4"/>
                </a:solidFill>
                <a:latin typeface="Comic Sans MS" pitchFamily="66" charset="0"/>
                <a:hlinkClick r:id="rId2" action="ppaction://hlinkfile"/>
              </a:rPr>
              <a:t>Мягкое окисление</a:t>
            </a:r>
            <a:endParaRPr lang="ru-RU" sz="2400" b="1" dirty="0" smtClean="0">
              <a:solidFill>
                <a:srgbClr val="0041C4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0041C4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41C4"/>
                </a:solidFill>
                <a:latin typeface="Comic Sans MS" pitchFamily="66" charset="0"/>
              </a:rPr>
              <a:t>Бензол не обесцвечивает раствор перманганата калия</a:t>
            </a:r>
            <a:endParaRPr lang="ru-RU" sz="2400" b="1" dirty="0">
              <a:solidFill>
                <a:srgbClr val="0041C4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12" descr="09128209_0">
            <a:hlinkClick r:id="rId3" tooltip="800 x 965, Картинки на школьную тематику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2953891" cy="3564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21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Comic Sans MS" pitchFamily="66" charset="0"/>
              </a:rPr>
              <a:t>Химические свойства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859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41C4"/>
                </a:solidFill>
                <a:latin typeface="Comic Sans MS" pitchFamily="66" charset="0"/>
              </a:rPr>
              <a:t>Реакции </a:t>
            </a:r>
            <a:r>
              <a:rPr lang="ru-RU" sz="2800" b="1" dirty="0" smtClean="0">
                <a:solidFill>
                  <a:srgbClr val="0041C4"/>
                </a:solidFill>
                <a:latin typeface="Comic Sans MS" pitchFamily="66" charset="0"/>
              </a:rPr>
              <a:t>присоединения</a:t>
            </a:r>
            <a:endParaRPr lang="ru-RU" sz="2800" b="1" dirty="0">
              <a:solidFill>
                <a:srgbClr val="0041C4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41C4"/>
                </a:solidFill>
                <a:latin typeface="Comic Sans MS" pitchFamily="66" charset="0"/>
              </a:rPr>
              <a:t>Гидрирование</a:t>
            </a:r>
            <a:endParaRPr lang="ru-RU" sz="2400" b="1" dirty="0">
              <a:solidFill>
                <a:srgbClr val="0041C4"/>
              </a:solidFill>
              <a:latin typeface="Comic Sans MS" pitchFamily="66" charset="0"/>
            </a:endParaRPr>
          </a:p>
        </p:txBody>
      </p:sp>
      <p:pic>
        <p:nvPicPr>
          <p:cNvPr id="6" name="Picture 16" descr="f1f83cfccf7fae8472e807aeb43f755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33337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{83E205FB-28CB-4B80-8877-30C8FC9791E7}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4" b="8554"/>
          <a:stretch>
            <a:fillRect/>
          </a:stretch>
        </p:blipFill>
        <p:spPr>
          <a:xfrm>
            <a:off x="323528" y="1467347"/>
            <a:ext cx="8424936" cy="3392647"/>
          </a:xfrm>
        </p:spPr>
      </p:pic>
    </p:spTree>
    <p:extLst>
      <p:ext uri="{BB962C8B-B14F-4D97-AF65-F5344CB8AC3E}">
        <p14:creationId xmlns:p14="http://schemas.microsoft.com/office/powerpoint/2010/main" val="126530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13176"/>
            <a:ext cx="5486400" cy="64807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Comic Sans MS" pitchFamily="66" charset="0"/>
              </a:rPr>
              <a:t>Химические свойства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41C4"/>
                </a:solidFill>
                <a:latin typeface="Comic Sans MS" pitchFamily="66" charset="0"/>
              </a:rPr>
              <a:t>Реакции </a:t>
            </a:r>
            <a:r>
              <a:rPr lang="ru-RU" sz="2800" b="1" dirty="0" smtClean="0">
                <a:solidFill>
                  <a:srgbClr val="0041C4"/>
                </a:solidFill>
                <a:latin typeface="Comic Sans MS" pitchFamily="66" charset="0"/>
              </a:rPr>
              <a:t>присоединения</a:t>
            </a:r>
            <a:endParaRPr lang="ru-RU" sz="2800" b="1" dirty="0">
              <a:solidFill>
                <a:srgbClr val="0041C4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41C4"/>
                </a:solidFill>
                <a:latin typeface="Comic Sans MS" pitchFamily="66" charset="0"/>
                <a:hlinkClick r:id="rId2" action="ppaction://hlinkfile"/>
              </a:rPr>
              <a:t>Хлорирование</a:t>
            </a:r>
            <a:endParaRPr lang="ru-RU" sz="2400" b="1" dirty="0">
              <a:solidFill>
                <a:srgbClr val="0041C4"/>
              </a:solidFill>
              <a:latin typeface="Comic Sans MS" pitchFamily="66" charset="0"/>
            </a:endParaRPr>
          </a:p>
        </p:txBody>
      </p:sp>
      <p:pic>
        <p:nvPicPr>
          <p:cNvPr id="6" name="Picture 16" descr="f1f83cfccf7fae8472e807aeb43f75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1"/>
            <a:ext cx="333375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{A1FDE99F-51FB-4D1F-8F3B-6B55C5010991}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4" b="6334"/>
          <a:stretch>
            <a:fillRect/>
          </a:stretch>
        </p:blipFill>
        <p:spPr>
          <a:xfrm>
            <a:off x="323528" y="1004293"/>
            <a:ext cx="8353425" cy="40322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9383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13176"/>
            <a:ext cx="5486400" cy="64807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Comic Sans MS" pitchFamily="66" charset="0"/>
              </a:rPr>
              <a:t>Химические свойства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41C4"/>
                </a:solidFill>
                <a:latin typeface="Comic Sans MS" pitchFamily="66" charset="0"/>
              </a:rPr>
              <a:t>Реакции </a:t>
            </a:r>
            <a:r>
              <a:rPr lang="ru-RU" sz="2800" b="1" dirty="0" smtClean="0">
                <a:solidFill>
                  <a:srgbClr val="0041C4"/>
                </a:solidFill>
                <a:latin typeface="Comic Sans MS" pitchFamily="66" charset="0"/>
              </a:rPr>
              <a:t>замещения</a:t>
            </a:r>
            <a:endParaRPr lang="ru-RU" sz="2800" b="1" dirty="0">
              <a:solidFill>
                <a:srgbClr val="0041C4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41C4"/>
                </a:solidFill>
                <a:latin typeface="Comic Sans MS" pitchFamily="66" charset="0"/>
                <a:hlinkClick r:id="rId3" action="ppaction://hlinkfile"/>
              </a:rPr>
              <a:t>Галогенирование</a:t>
            </a:r>
            <a:endParaRPr lang="ru-RU" sz="2400" b="1" dirty="0">
              <a:solidFill>
                <a:srgbClr val="0041C4"/>
              </a:solidFill>
              <a:latin typeface="Comic Sans MS" pitchFamily="66" charset="0"/>
            </a:endParaRPr>
          </a:p>
        </p:txBody>
      </p:sp>
      <p:graphicFrame>
        <p:nvGraphicFramePr>
          <p:cNvPr id="5" name="Рисунок 4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258888213"/>
              </p:ext>
            </p:extLst>
          </p:nvPr>
        </p:nvGraphicFramePr>
        <p:xfrm>
          <a:off x="179512" y="1844824"/>
          <a:ext cx="8663485" cy="2833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Точечный рисунок" r:id="rId4" imgW="6961905" imgH="2276793" progId="PBrush">
                  <p:embed/>
                </p:oleObj>
              </mc:Choice>
              <mc:Fallback>
                <p:oleObj name="Точечный рисунок" r:id="rId4" imgW="6961905" imgH="2276793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44824"/>
                        <a:ext cx="8663485" cy="2833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05806" cy="120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7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13176"/>
            <a:ext cx="5486400" cy="64807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Comic Sans MS" pitchFamily="66" charset="0"/>
              </a:rPr>
              <a:t>Химические свойства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41C4"/>
                </a:solidFill>
                <a:latin typeface="Comic Sans MS" pitchFamily="66" charset="0"/>
              </a:rPr>
              <a:t>Реакции </a:t>
            </a:r>
            <a:r>
              <a:rPr lang="ru-RU" sz="2800" b="1" dirty="0" smtClean="0">
                <a:solidFill>
                  <a:srgbClr val="0041C4"/>
                </a:solidFill>
                <a:latin typeface="Comic Sans MS" pitchFamily="66" charset="0"/>
              </a:rPr>
              <a:t>замещения</a:t>
            </a:r>
          </a:p>
          <a:p>
            <a:pPr algn="ctr"/>
            <a:r>
              <a:rPr lang="ru-RU" sz="2800" b="1" dirty="0" smtClean="0">
                <a:solidFill>
                  <a:srgbClr val="0041C4"/>
                </a:solidFill>
                <a:latin typeface="Comic Sans MS" pitchFamily="66" charset="0"/>
                <a:hlinkClick r:id="rId2" action="ppaction://hlinkfile"/>
              </a:rPr>
              <a:t>Нитрование</a:t>
            </a:r>
            <a:endParaRPr lang="ru-RU" sz="2800" b="1" dirty="0">
              <a:solidFill>
                <a:srgbClr val="0041C4"/>
              </a:solidFill>
              <a:latin typeface="Comic Sans MS" pitchFamily="66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5520680"/>
            <a:ext cx="1130349" cy="113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{B66BE310-51B7-488C-8185-88895A03EEFC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18" y="476672"/>
            <a:ext cx="8207375" cy="41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Comic Sans MS" pitchFamily="66" charset="0"/>
              </a:rPr>
              <a:t>Решим задачу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Comic Sans MS" pitchFamily="66" charset="0"/>
              </a:rPr>
              <a:t>Определите формулу углеводорода, плотность паров которого по водороду равна 2,69. Массовая доля углерода в веществе составляет 92,3%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1" descr="simbol0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960440" cy="4762814"/>
          </a:xfrm>
          <a:prstGeom prst="rect">
            <a:avLst/>
          </a:prstGeom>
          <a:solidFill>
            <a:srgbClr val="FCFFD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06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Домашнее задание</a:t>
            </a:r>
            <a:endParaRPr lang="ru-RU" b="1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5915000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41C4"/>
                </a:solidFill>
                <a:latin typeface="Comic Sans MS" pitchFamily="66" charset="0"/>
              </a:rPr>
              <a:t>Написать характеристику любых 3 </a:t>
            </a:r>
            <a:r>
              <a:rPr lang="ru-RU" sz="4000" b="1" dirty="0" err="1" smtClean="0">
                <a:solidFill>
                  <a:srgbClr val="0041C4"/>
                </a:solidFill>
                <a:latin typeface="Comic Sans MS" pitchFamily="66" charset="0"/>
              </a:rPr>
              <a:t>веществ:анилина</a:t>
            </a:r>
            <a:r>
              <a:rPr lang="ru-RU" sz="4000" b="1" dirty="0" smtClean="0">
                <a:solidFill>
                  <a:srgbClr val="0041C4"/>
                </a:solidFill>
                <a:latin typeface="Comic Sans MS" pitchFamily="66" charset="0"/>
              </a:rPr>
              <a:t>, стирола, фенола, </a:t>
            </a:r>
            <a:r>
              <a:rPr lang="ru-RU" sz="4000" b="1" smtClean="0">
                <a:solidFill>
                  <a:srgbClr val="0041C4"/>
                </a:solidFill>
                <a:latin typeface="Comic Sans MS" pitchFamily="66" charset="0"/>
              </a:rPr>
              <a:t>нитробензола,толуола </a:t>
            </a:r>
            <a:endParaRPr lang="ru-RU" sz="4000" b="1" dirty="0">
              <a:solidFill>
                <a:srgbClr val="0041C4"/>
              </a:solidFill>
              <a:latin typeface="Comic Sans MS" pitchFamily="66" charset="0"/>
            </a:endParaRPr>
          </a:p>
        </p:txBody>
      </p:sp>
      <p:pic>
        <p:nvPicPr>
          <p:cNvPr id="5" name="Picture 5" descr="49d23c28319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4"/>
            <a:ext cx="2304256" cy="53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6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769152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/>
                <a:latin typeface="Comic Sans MS" pitchFamily="66" charset="0"/>
              </a:rPr>
              <a:t>Майкл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Фарадей  (1791 </a:t>
            </a:r>
            <a:r>
              <a:rPr lang="ru-RU" sz="3200" b="1" dirty="0">
                <a:solidFill>
                  <a:srgbClr val="FF0000"/>
                </a:solidFill>
                <a:effectLst/>
                <a:latin typeface="Comic Sans MS" pitchFamily="66" charset="0"/>
              </a:rPr>
              <a:t>- 1867)</a:t>
            </a:r>
            <a:endParaRPr lang="ru-RU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124744"/>
            <a:ext cx="4608512" cy="547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Comic Sans MS" pitchFamily="66" charset="0"/>
              </a:rPr>
              <a:t> Английский физик и химик, член Лондонского королевского общества. </a:t>
            </a:r>
            <a:r>
              <a:rPr lang="ru-RU" sz="2400" dirty="0" smtClean="0">
                <a:latin typeface="Comic Sans MS" pitchFamily="66" charset="0"/>
              </a:rPr>
              <a:t>В </a:t>
            </a:r>
            <a:r>
              <a:rPr lang="ru-RU" sz="2400" dirty="0">
                <a:latin typeface="Comic Sans MS" pitchFamily="66" charset="0"/>
              </a:rPr>
              <a:t>1823 г. впервые получил жидкие хлор, сероводород, оксид углерода(IV), аммиак, оксид азота(IV). В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1825 г</a:t>
            </a:r>
            <a:r>
              <a:rPr lang="ru-RU" sz="2400" dirty="0">
                <a:latin typeface="Comic Sans MS" pitchFamily="66" charset="0"/>
              </a:rPr>
              <a:t>. открыл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бензол</a:t>
            </a:r>
            <a:r>
              <a:rPr lang="ru-RU" sz="2400" dirty="0">
                <a:latin typeface="Comic Sans MS" pitchFamily="66" charset="0"/>
              </a:rPr>
              <a:t>, изучил его физические и некоторые химические свойства. Положил начало исследованиям каучука. В 1833 - 1836 гг. установил количественные законы электролиза.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sz="half" idx="1"/>
          </p:nvPr>
        </p:nvGraphicFramePr>
        <p:xfrm>
          <a:off x="621597" y="1600200"/>
          <a:ext cx="370980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Точечный рисунок" r:id="rId3" imgW="4285714" imgH="5229955" progId="PBrush">
                  <p:embed/>
                </p:oleObj>
              </mc:Choice>
              <mc:Fallback>
                <p:oleObj name="Точечный рисунок" r:id="rId3" imgW="4285714" imgH="5229955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97" y="1600200"/>
                        <a:ext cx="370980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584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/>
                <a:latin typeface="Comic Sans MS" pitchFamily="66" charset="0"/>
              </a:rPr>
              <a:t>Фридрих Август </a:t>
            </a:r>
            <a:r>
              <a:rPr lang="ru-RU" sz="3600" b="1" dirty="0" err="1">
                <a:solidFill>
                  <a:srgbClr val="FF0000"/>
                </a:solidFill>
                <a:effectLst/>
                <a:latin typeface="Comic Sans MS" pitchFamily="66" charset="0"/>
              </a:rPr>
              <a:t>Кекуле</a:t>
            </a:r>
            <a:r>
              <a:rPr lang="ru-RU" sz="3600" b="1" dirty="0">
                <a:solidFill>
                  <a:srgbClr val="FF0000"/>
                </a:solidFill>
                <a:effectLst/>
                <a:latin typeface="Comic Sans MS" pitchFamily="66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effectLst/>
                <a:latin typeface="Comic Sans MS" pitchFamily="66" charset="0"/>
              </a:rPr>
            </a:br>
            <a:r>
              <a:rPr lang="ru-RU" sz="3600" b="1" dirty="0">
                <a:solidFill>
                  <a:srgbClr val="FF0000"/>
                </a:solidFill>
                <a:effectLst/>
                <a:latin typeface="Comic Sans MS" pitchFamily="66" charset="0"/>
              </a:rPr>
              <a:t>1829 - 1896</a:t>
            </a:r>
            <a:endParaRPr lang="ru-RU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8139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Comic Sans MS" pitchFamily="66" charset="0"/>
              </a:rPr>
              <a:t>Немецкий химик-органик. Предложил структурную формулу молекулы бензола. С целью проверки гипотезы о равноценности всех шести атомов водорода в молекуле бензола получил его галоген-, нитро-, </a:t>
            </a:r>
            <a:r>
              <a:rPr lang="ru-RU" dirty="0" err="1">
                <a:latin typeface="Comic Sans MS" pitchFamily="66" charset="0"/>
              </a:rPr>
              <a:t>амино</a:t>
            </a:r>
            <a:r>
              <a:rPr lang="ru-RU" dirty="0">
                <a:latin typeface="Comic Sans MS" pitchFamily="66" charset="0"/>
              </a:rPr>
              <a:t>-, и </a:t>
            </a:r>
            <a:r>
              <a:rPr lang="ru-RU" dirty="0" err="1">
                <a:latin typeface="Comic Sans MS" pitchFamily="66" charset="0"/>
              </a:rPr>
              <a:t>карбоксипроизводные</a:t>
            </a:r>
            <a:r>
              <a:rPr lang="ru-RU" dirty="0">
                <a:latin typeface="Comic Sans MS" pitchFamily="66" charset="0"/>
              </a:rPr>
              <a:t>.</a:t>
            </a:r>
          </a:p>
        </p:txBody>
      </p:sp>
      <p:pic>
        <p:nvPicPr>
          <p:cNvPr id="5" name="Picture 8" descr="p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456384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9913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9677" y="129790"/>
            <a:ext cx="6120680" cy="317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3485165"/>
            <a:ext cx="6512768" cy="329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00811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МАОУ СОШ  </a:t>
            </a: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«</a:t>
            </a:r>
            <a:r>
              <a:rPr lang="ru-RU" b="1" i="1" dirty="0" err="1" smtClean="0">
                <a:solidFill>
                  <a:schemeClr val="bg1"/>
                </a:solidFill>
                <a:latin typeface="Comic Sans MS" pitchFamily="66" charset="0"/>
              </a:rPr>
              <a:t>Запи</a:t>
            </a:r>
            <a:endParaRPr lang="ru-RU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56366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/>
                <a:latin typeface="Comic Sans MS" pitchFamily="66" charset="0"/>
              </a:rPr>
              <a:t>Образование </a:t>
            </a:r>
            <a:r>
              <a:rPr lang="el-GR" sz="2800" dirty="0">
                <a:solidFill>
                  <a:srgbClr val="FF0000"/>
                </a:solidFill>
                <a:effectLst/>
                <a:latin typeface="Comic Sans MS" pitchFamily="66" charset="0"/>
              </a:rPr>
              <a:t>σ</a:t>
            </a:r>
            <a:r>
              <a:rPr lang="ru-RU" sz="2800" dirty="0">
                <a:solidFill>
                  <a:srgbClr val="FF0000"/>
                </a:solidFill>
                <a:effectLst/>
                <a:latin typeface="Comic Sans MS" pitchFamily="66" charset="0"/>
              </a:rPr>
              <a:t>-связей в молекуле бензола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3744416" cy="5472608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>
                <a:latin typeface="Comic Sans MS" pitchFamily="66" charset="0"/>
              </a:rPr>
              <a:t>Атомы углерода в молекуле бензола находятся во втором валентном состоянии (sp</a:t>
            </a:r>
            <a:r>
              <a:rPr lang="ru-RU" sz="2300" b="1" baseline="30000" dirty="0">
                <a:latin typeface="Comic Sans MS" pitchFamily="66" charset="0"/>
              </a:rPr>
              <a:t>2</a:t>
            </a:r>
            <a:r>
              <a:rPr lang="ru-RU" sz="2300" b="1" dirty="0">
                <a:latin typeface="Comic Sans MS" pitchFamily="66" charset="0"/>
              </a:rPr>
              <a:t>). Каждый атом углерода образует -связи с двумя другими атомами углерода и одним атомом водорода, лежащими в одной плоскости. Валентные углы между тремя -связями равны 120°. </a:t>
            </a:r>
          </a:p>
        </p:txBody>
      </p:sp>
      <p:pic>
        <p:nvPicPr>
          <p:cNvPr id="3076" name="Picture 4" descr="im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536504" cy="47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1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/>
                <a:latin typeface="Comic Sans MS" pitchFamily="66" charset="0"/>
              </a:rPr>
              <a:t>Образование π-системы в молекуле бензола</a:t>
            </a:r>
            <a:r>
              <a:rPr lang="ru-RU" sz="3600" dirty="0">
                <a:solidFill>
                  <a:srgbClr val="FF0000"/>
                </a:solidFill>
                <a:effectLst/>
                <a:latin typeface="Comic Sans MS" pitchFamily="66" charset="0"/>
              </a:rPr>
              <a:t> 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840194"/>
              </p:ext>
            </p:extLst>
          </p:nvPr>
        </p:nvGraphicFramePr>
        <p:xfrm>
          <a:off x="323528" y="1700808"/>
          <a:ext cx="4392687" cy="439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Точечный рисунок" r:id="rId3" imgW="1428949" imgH="1428949" progId="PBrush">
                  <p:embed/>
                </p:oleObj>
              </mc:Choice>
              <mc:Fallback>
                <p:oleObj name="Точечный рисунок" r:id="rId3" imgW="1428949" imgH="1428949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00808"/>
                        <a:ext cx="4392687" cy="439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283968" y="1268760"/>
            <a:ext cx="4860032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latin typeface="Comic Sans MS" pitchFamily="66" charset="0"/>
              </a:rPr>
              <a:t>Каждый атом углерода имеет одну негибридную р-</a:t>
            </a:r>
            <a:r>
              <a:rPr lang="ru-RU" dirty="0" err="1">
                <a:latin typeface="Comic Sans MS" pitchFamily="66" charset="0"/>
              </a:rPr>
              <a:t>орбиталь</a:t>
            </a:r>
            <a:r>
              <a:rPr lang="ru-RU" dirty="0">
                <a:latin typeface="Comic Sans MS" pitchFamily="66" charset="0"/>
              </a:rPr>
              <a:t>. Шесть таких </a:t>
            </a:r>
            <a:r>
              <a:rPr lang="ru-RU" dirty="0" err="1">
                <a:latin typeface="Comic Sans MS" pitchFamily="66" charset="0"/>
              </a:rPr>
              <a:t>орбиталей</a:t>
            </a:r>
            <a:r>
              <a:rPr lang="ru-RU" dirty="0">
                <a:latin typeface="Comic Sans MS" pitchFamily="66" charset="0"/>
              </a:rPr>
              <a:t> располагаются перпендикулярно плоскости </a:t>
            </a:r>
            <a:r>
              <a:rPr lang="ru-RU" dirty="0" smtClean="0">
                <a:latin typeface="Comic Sans MS" pitchFamily="66" charset="0"/>
              </a:rPr>
              <a:t>связей </a:t>
            </a:r>
            <a:r>
              <a:rPr lang="ru-RU" dirty="0">
                <a:latin typeface="Comic Sans MS" pitchFamily="66" charset="0"/>
              </a:rPr>
              <a:t>и параллельно друг </a:t>
            </a:r>
            <a:r>
              <a:rPr lang="ru-RU" dirty="0" smtClean="0">
                <a:latin typeface="Comic Sans MS" pitchFamily="66" charset="0"/>
              </a:rPr>
              <a:t>другу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ru-RU" dirty="0" smtClean="0">
                <a:latin typeface="Comic Sans MS" pitchFamily="66" charset="0"/>
              </a:rPr>
              <a:t>Все </a:t>
            </a:r>
            <a:r>
              <a:rPr lang="ru-RU" dirty="0">
                <a:latin typeface="Comic Sans MS" pitchFamily="66" charset="0"/>
              </a:rPr>
              <a:t>шесть </a:t>
            </a:r>
            <a:endParaRPr lang="en-US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Comic Sans MS" pitchFamily="66" charset="0"/>
              </a:rPr>
              <a:t>р-электронов </a:t>
            </a:r>
            <a:r>
              <a:rPr lang="ru-RU" dirty="0">
                <a:latin typeface="Comic Sans MS" pitchFamily="66" charset="0"/>
              </a:rPr>
              <a:t>взаимодействуют между собой, образуя единое -электронное облако.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22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Comic Sans MS" pitchFamily="66" charset="0"/>
              </a:rPr>
              <a:t>Таким </a:t>
            </a:r>
            <a:r>
              <a:rPr lang="ru-RU" dirty="0">
                <a:latin typeface="Comic Sans MS" pitchFamily="66" charset="0"/>
              </a:rPr>
              <a:t>образом, в молекуле бензола осуществляется круговое сопряжение. Наибольшая -электронная плотность в этой сопряженной системе располагается над и под плоскостью </a:t>
            </a:r>
            <a:r>
              <a:rPr lang="ru-RU" dirty="0" smtClean="0">
                <a:latin typeface="Comic Sans MS" pitchFamily="66" charset="0"/>
              </a:rPr>
              <a:t>кольца.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{A61EC59D-060F-4EC4-8493-8B66893E75E7}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260648"/>
            <a:ext cx="5256584" cy="309634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15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Словарь</a:t>
            </a:r>
            <a:endParaRPr lang="ru-RU" b="1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9971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3200" b="1" i="1" dirty="0">
                <a:solidFill>
                  <a:srgbClr val="C00000"/>
                </a:solidFill>
                <a:latin typeface="Comic Sans MS" pitchFamily="66" charset="0"/>
              </a:rPr>
              <a:t>Ароматические углеводороды (арены) </a:t>
            </a:r>
            <a:r>
              <a:rPr lang="ru-RU" sz="3200" b="1" dirty="0">
                <a:latin typeface="Comic Sans MS" pitchFamily="66" charset="0"/>
              </a:rPr>
              <a:t>– это углеводороды с общей формулой С</a:t>
            </a:r>
            <a:r>
              <a:rPr lang="en-US" sz="3200" b="1" baseline="-25000" dirty="0">
                <a:latin typeface="Comic Sans MS" pitchFamily="66" charset="0"/>
              </a:rPr>
              <a:t>n</a:t>
            </a:r>
            <a:r>
              <a:rPr lang="en-US" sz="3200" b="1" dirty="0">
                <a:latin typeface="Comic Sans MS" pitchFamily="66" charset="0"/>
              </a:rPr>
              <a:t>H</a:t>
            </a:r>
            <a:r>
              <a:rPr lang="en-US" sz="3200" b="1" baseline="-25000" dirty="0">
                <a:latin typeface="Comic Sans MS" pitchFamily="66" charset="0"/>
              </a:rPr>
              <a:t>2n</a:t>
            </a:r>
            <a:r>
              <a:rPr lang="ru-RU" sz="3200" b="1" baseline="-25000" dirty="0">
                <a:latin typeface="Comic Sans MS" pitchFamily="66" charset="0"/>
              </a:rPr>
              <a:t>-6</a:t>
            </a:r>
            <a:r>
              <a:rPr lang="ru-RU" sz="3200" b="1" dirty="0">
                <a:latin typeface="Comic Sans MS" pitchFamily="66" charset="0"/>
              </a:rPr>
              <a:t>, в молекулах которых имеется хотя бы одно </a:t>
            </a:r>
            <a:r>
              <a:rPr lang="ru-RU" sz="3200" b="1" dirty="0" err="1">
                <a:latin typeface="Comic Sans MS" pitchFamily="66" charset="0"/>
              </a:rPr>
              <a:t>бензольное</a:t>
            </a:r>
            <a:r>
              <a:rPr lang="ru-RU" sz="3200" b="1" dirty="0">
                <a:latin typeface="Comic Sans MS" pitchFamily="66" charset="0"/>
              </a:rPr>
              <a:t> </a:t>
            </a:r>
            <a:r>
              <a:rPr lang="ru-RU" sz="3200" b="1" dirty="0" smtClean="0">
                <a:latin typeface="Comic Sans MS" pitchFamily="66" charset="0"/>
              </a:rPr>
              <a:t>кольцо</a:t>
            </a:r>
            <a:endParaRPr lang="ru-RU" sz="3200" dirty="0"/>
          </a:p>
        </p:txBody>
      </p:sp>
      <p:pic>
        <p:nvPicPr>
          <p:cNvPr id="5" name="Picture 6" descr="{3764CFDF-7B08-4134-88F7-8577CDBE4229}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191" y="1600200"/>
            <a:ext cx="3974618" cy="45259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065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397</Words>
  <Application>Microsoft Office PowerPoint</Application>
  <PresentationFormat>Экран (4:3)</PresentationFormat>
  <Paragraphs>43</Paragraphs>
  <Slides>20</Slides>
  <Notes>0</Notes>
  <HiddenSlides>1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Comic Sans MS</vt:lpstr>
      <vt:lpstr>Тема Office</vt:lpstr>
      <vt:lpstr>Точечный рисунок</vt:lpstr>
      <vt:lpstr>Арены.  Бензол</vt:lpstr>
      <vt:lpstr>Решим задачу</vt:lpstr>
      <vt:lpstr>Майкл Фарадей  (1791 - 1867)</vt:lpstr>
      <vt:lpstr>Фридрих Август Кекуле 1829 - 1896</vt:lpstr>
      <vt:lpstr>Презентация PowerPoint</vt:lpstr>
      <vt:lpstr>Образование σ-связей в молекуле бензола</vt:lpstr>
      <vt:lpstr>Образование π-системы в молекуле бензола </vt:lpstr>
      <vt:lpstr>Презентация PowerPoint</vt:lpstr>
      <vt:lpstr>Словарь</vt:lpstr>
      <vt:lpstr>Виды ароматических углеводородов</vt:lpstr>
      <vt:lpstr>Гомологи бензола</vt:lpstr>
      <vt:lpstr>Презентация PowerPoint</vt:lpstr>
      <vt:lpstr>Физические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17</cp:revision>
  <dcterms:modified xsi:type="dcterms:W3CDTF">2020-05-15T05:25:25Z</dcterms:modified>
</cp:coreProperties>
</file>