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12"/>
  </p:notesMasterIdLst>
  <p:sldIdLst>
    <p:sldId id="256" r:id="rId2"/>
    <p:sldId id="263" r:id="rId3"/>
    <p:sldId id="261" r:id="rId4"/>
    <p:sldId id="257" r:id="rId5"/>
    <p:sldId id="258" r:id="rId6"/>
    <p:sldId id="259" r:id="rId7"/>
    <p:sldId id="262" r:id="rId8"/>
    <p:sldId id="266" r:id="rId9"/>
    <p:sldId id="267" r:id="rId10"/>
    <p:sldId id="260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978" autoAdjust="0"/>
  </p:normalViewPr>
  <p:slideViewPr>
    <p:cSldViewPr snapToGrid="0">
      <p:cViewPr>
        <p:scale>
          <a:sx n="76" d="100"/>
          <a:sy n="76" d="100"/>
        </p:scale>
        <p:origin x="-480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D75421-017F-4639-ABF9-6B8DC3A58C3F}" type="datetimeFigureOut">
              <a:rPr lang="ru-RU" smtClean="0"/>
              <a:t>07.06.2020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1C1A1D-DF9D-4577-8A3E-35A10135FD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3623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1C1A1D-DF9D-4577-8A3E-35A10135FD7E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06261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7ABC0-CAC4-4CCF-AFD8-040C54189A3C}" type="datetimeFigureOut">
              <a:rPr lang="ru-RU" smtClean="0"/>
              <a:t>07.06.2020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7E45-2E54-4347-AC27-50A097868459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8391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7ABC0-CAC4-4CCF-AFD8-040C54189A3C}" type="datetimeFigureOut">
              <a:rPr lang="ru-RU" smtClean="0"/>
              <a:t>07.06.2020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7E45-2E54-4347-AC27-50A0978684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9312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7ABC0-CAC4-4CCF-AFD8-040C54189A3C}" type="datetimeFigureOut">
              <a:rPr lang="ru-RU" smtClean="0"/>
              <a:t>07.06.2020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7E45-2E54-4347-AC27-50A0978684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429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7ABC0-CAC4-4CCF-AFD8-040C54189A3C}" type="datetimeFigureOut">
              <a:rPr lang="ru-RU" smtClean="0"/>
              <a:t>07.06.2020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7E45-2E54-4347-AC27-50A0978684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0196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7ABC0-CAC4-4CCF-AFD8-040C54189A3C}" type="datetimeFigureOut">
              <a:rPr lang="ru-RU" smtClean="0"/>
              <a:t>07.06.2020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7E45-2E54-4347-AC27-50A097868459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207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7ABC0-CAC4-4CCF-AFD8-040C54189A3C}" type="datetimeFigureOut">
              <a:rPr lang="ru-RU" smtClean="0"/>
              <a:t>07.06.2020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7E45-2E54-4347-AC27-50A0978684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3750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7ABC0-CAC4-4CCF-AFD8-040C54189A3C}" type="datetimeFigureOut">
              <a:rPr lang="ru-RU" smtClean="0"/>
              <a:t>07.06.2020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7E45-2E54-4347-AC27-50A0978684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0021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7ABC0-CAC4-4CCF-AFD8-040C54189A3C}" type="datetimeFigureOut">
              <a:rPr lang="ru-RU" smtClean="0"/>
              <a:t>07.06.2020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7E45-2E54-4347-AC27-50A0978684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7300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7ABC0-CAC4-4CCF-AFD8-040C54189A3C}" type="datetimeFigureOut">
              <a:rPr lang="ru-RU" smtClean="0"/>
              <a:t>07.06.2020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7E45-2E54-4347-AC27-50A0978684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8626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F3A7ABC0-CAC4-4CCF-AFD8-040C54189A3C}" type="datetimeFigureOut">
              <a:rPr lang="ru-RU" smtClean="0"/>
              <a:t>07.06.2020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F357E45-2E54-4347-AC27-50A0978684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9833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7ABC0-CAC4-4CCF-AFD8-040C54189A3C}" type="datetimeFigureOut">
              <a:rPr lang="ru-RU" smtClean="0"/>
              <a:t>07.06.2020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7E45-2E54-4347-AC27-50A0978684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9327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3A7ABC0-CAC4-4CCF-AFD8-040C54189A3C}" type="datetimeFigureOut">
              <a:rPr lang="ru-RU" smtClean="0"/>
              <a:t>07.06.2020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2F357E45-2E54-4347-AC27-50A097868459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0452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QGqvlgC9Ky8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h3pYbyWOPD8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1817993"/>
          </a:xfrm>
        </p:spPr>
        <p:txBody>
          <a:bodyPr/>
          <a:lstStyle/>
          <a:p>
            <a:r>
              <a:rPr lang="ru-RU" dirty="0" smtClean="0"/>
              <a:t>Лабораторная работа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19942" y="3416530"/>
            <a:ext cx="10058400" cy="114300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0070C0"/>
                </a:solidFill>
              </a:rPr>
              <a:t>Взаимодействие </a:t>
            </a:r>
            <a:r>
              <a:rPr lang="ru-RU" sz="3600" b="1" dirty="0">
                <a:solidFill>
                  <a:srgbClr val="0070C0"/>
                </a:solidFill>
              </a:rPr>
              <a:t>глюкозы и сахарозы с гидроксидом меди(</a:t>
            </a:r>
            <a:r>
              <a:rPr lang="en-US" sz="3600" b="1" dirty="0">
                <a:solidFill>
                  <a:srgbClr val="0070C0"/>
                </a:solidFill>
              </a:rPr>
              <a:t>II</a:t>
            </a:r>
            <a:r>
              <a:rPr lang="ru-RU" sz="3600" b="1" dirty="0">
                <a:solidFill>
                  <a:srgbClr val="0070C0"/>
                </a:solidFill>
              </a:rPr>
              <a:t>). </a:t>
            </a:r>
            <a:endParaRPr lang="ru-RU" sz="3600" b="1" dirty="0" smtClean="0">
              <a:solidFill>
                <a:srgbClr val="0070C0"/>
              </a:solidFill>
            </a:endParaRPr>
          </a:p>
          <a:p>
            <a:r>
              <a:rPr lang="ru-RU" sz="3600" b="1" dirty="0" smtClean="0">
                <a:solidFill>
                  <a:srgbClr val="0070C0"/>
                </a:solidFill>
              </a:rPr>
              <a:t>Качественная </a:t>
            </a:r>
            <a:r>
              <a:rPr lang="ru-RU" sz="3600" b="1" dirty="0">
                <a:solidFill>
                  <a:srgbClr val="0070C0"/>
                </a:solidFill>
              </a:rPr>
              <a:t>реакция на </a:t>
            </a:r>
            <a:r>
              <a:rPr lang="ru-RU" sz="3600" b="1" dirty="0" smtClean="0">
                <a:solidFill>
                  <a:srgbClr val="0070C0"/>
                </a:solidFill>
              </a:rPr>
              <a:t>крахмал</a:t>
            </a:r>
            <a:endParaRPr lang="ru-RU" sz="3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58154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3"/>
                </a:solidFill>
              </a:rPr>
              <a:t>Вопросы для самостоятельного изучения</a:t>
            </a:r>
            <a:endParaRPr lang="ru-RU" b="1" dirty="0">
              <a:solidFill>
                <a:schemeClr val="accent3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/>
              <a:t>1.Какова роль фотосинтеза в природе?</a:t>
            </a:r>
          </a:p>
          <a:p>
            <a:r>
              <a:rPr lang="ru-RU" sz="4000" dirty="0"/>
              <a:t>2. Почему углеводы усваиваются организмом легче, чем жиры?</a:t>
            </a:r>
          </a:p>
          <a:p>
            <a:r>
              <a:rPr lang="ru-RU" sz="4000" dirty="0"/>
              <a:t>3. Где </a:t>
            </a:r>
            <a:r>
              <a:rPr lang="ru-RU" sz="4000" dirty="0" smtClean="0"/>
              <a:t>применяется крахмал?</a:t>
            </a:r>
            <a:endParaRPr lang="ru-RU" sz="4000" dirty="0"/>
          </a:p>
          <a:p>
            <a:r>
              <a:rPr lang="ru-RU" sz="4000" dirty="0"/>
              <a:t>4. Является ли витамин А </a:t>
            </a:r>
            <a:r>
              <a:rPr lang="ru-RU" sz="4000" dirty="0" smtClean="0"/>
              <a:t>спиртом или кислотой?</a:t>
            </a:r>
            <a:endParaRPr lang="ru-RU" sz="4000" dirty="0"/>
          </a:p>
          <a:p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659925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3"/>
                </a:solidFill>
              </a:rPr>
              <a:t>Какие вещества необходимо подставить в реакциях:</a:t>
            </a:r>
            <a:endParaRPr lang="ru-RU" sz="3200" dirty="0">
              <a:solidFill>
                <a:schemeClr val="accent3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400" dirty="0" smtClean="0"/>
              <a:t>Целлюлоза 1 →                      2</a:t>
            </a:r>
            <a:r>
              <a:rPr lang="ru-RU" sz="2400" dirty="0"/>
              <a:t>→этиловый спирт 3</a:t>
            </a:r>
            <a:r>
              <a:rPr lang="ru-RU" sz="2400" dirty="0" smtClean="0"/>
              <a:t>→                   4</a:t>
            </a:r>
            <a:r>
              <a:rPr lang="ru-RU" sz="2400" dirty="0"/>
              <a:t>→</a:t>
            </a:r>
            <a:r>
              <a:rPr lang="ru-RU" sz="2400" dirty="0" smtClean="0"/>
              <a:t>глюкоза</a:t>
            </a:r>
          </a:p>
          <a:p>
            <a:r>
              <a:rPr lang="ru-RU" sz="2400" dirty="0" smtClean="0">
                <a:solidFill>
                  <a:schemeClr val="accent3"/>
                </a:solidFill>
              </a:rPr>
              <a:t>углекислый газ</a:t>
            </a:r>
          </a:p>
          <a:p>
            <a:r>
              <a:rPr lang="ru-RU" sz="2400" dirty="0">
                <a:solidFill>
                  <a:schemeClr val="accent3"/>
                </a:solidFill>
              </a:rPr>
              <a:t>г</a:t>
            </a:r>
            <a:r>
              <a:rPr lang="ru-RU" sz="2400" dirty="0" smtClean="0">
                <a:solidFill>
                  <a:schemeClr val="accent3"/>
                </a:solidFill>
              </a:rPr>
              <a:t>люкоза</a:t>
            </a:r>
          </a:p>
          <a:p>
            <a:r>
              <a:rPr lang="ru-RU" sz="2400" dirty="0" smtClean="0"/>
              <a:t>                       → </a:t>
            </a:r>
            <a:r>
              <a:rPr lang="ru-RU" sz="2400" dirty="0"/>
              <a:t>глюкоза</a:t>
            </a:r>
            <a:r>
              <a:rPr lang="ru-RU" sz="2400" dirty="0" smtClean="0"/>
              <a:t>→                   →</a:t>
            </a:r>
            <a:r>
              <a:rPr lang="ru-RU" sz="2400" dirty="0"/>
              <a:t>бутадиен 1,3→бутадиеновый каучук</a:t>
            </a:r>
          </a:p>
          <a:p>
            <a:r>
              <a:rPr lang="ru-RU" sz="2400" dirty="0" smtClean="0">
                <a:solidFill>
                  <a:schemeClr val="accent3"/>
                </a:solidFill>
              </a:rPr>
              <a:t>целлюлоза</a:t>
            </a:r>
          </a:p>
          <a:p>
            <a:r>
              <a:rPr lang="ru-RU" sz="2400" dirty="0" smtClean="0">
                <a:solidFill>
                  <a:schemeClr val="accent3"/>
                </a:solidFill>
              </a:rPr>
              <a:t>этиловый спирт</a:t>
            </a:r>
          </a:p>
          <a:p>
            <a:r>
              <a:rPr lang="ru-RU" sz="2400" dirty="0"/>
              <a:t>Углекислый газ</a:t>
            </a:r>
            <a:r>
              <a:rPr lang="ru-RU" sz="2400" dirty="0" smtClean="0"/>
              <a:t>→</a:t>
            </a:r>
            <a:r>
              <a:rPr lang="ru-RU" sz="2400" dirty="0"/>
              <a:t> </a:t>
            </a:r>
            <a:r>
              <a:rPr lang="ru-RU" sz="2400" dirty="0" smtClean="0"/>
              <a:t>                      →</a:t>
            </a:r>
            <a:r>
              <a:rPr lang="ru-RU" sz="2400" dirty="0"/>
              <a:t>глюкоза</a:t>
            </a:r>
            <a:r>
              <a:rPr lang="ru-RU" sz="2400" dirty="0" smtClean="0"/>
              <a:t>→ этиловый </a:t>
            </a:r>
            <a:r>
              <a:rPr lang="ru-RU" sz="2400" dirty="0"/>
              <a:t>спирт</a:t>
            </a:r>
            <a:r>
              <a:rPr lang="ru-RU" sz="2400" dirty="0" smtClean="0"/>
              <a:t>→</a:t>
            </a:r>
            <a:endParaRPr lang="ru-RU" sz="2400" dirty="0"/>
          </a:p>
          <a:p>
            <a:r>
              <a:rPr lang="ru-RU" sz="2400" dirty="0" smtClean="0">
                <a:solidFill>
                  <a:schemeClr val="accent3"/>
                </a:solidFill>
              </a:rPr>
              <a:t>уксусный альдегид</a:t>
            </a:r>
            <a:r>
              <a:rPr lang="ru-RU" sz="2400" dirty="0">
                <a:solidFill>
                  <a:schemeClr val="accent3"/>
                </a:solidFill>
              </a:rPr>
              <a:t/>
            </a:r>
            <a:br>
              <a:rPr lang="ru-RU" sz="2400" dirty="0">
                <a:solidFill>
                  <a:schemeClr val="accent3"/>
                </a:solidFill>
              </a:rPr>
            </a:br>
            <a:r>
              <a:rPr lang="ru-RU" sz="2400" dirty="0" smtClean="0">
                <a:solidFill>
                  <a:schemeClr val="accent3"/>
                </a:solidFill>
              </a:rPr>
              <a:t>крахмал    </a:t>
            </a:r>
            <a:endParaRPr lang="ru-RU" sz="2400" dirty="0">
              <a:solidFill>
                <a:schemeClr val="accent3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7938655" y="1881261"/>
            <a:ext cx="928254" cy="2909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807749" y="1877854"/>
            <a:ext cx="762000" cy="2909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2109" y="3391377"/>
            <a:ext cx="780356" cy="310923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7855" y="3372505"/>
            <a:ext cx="875088" cy="34866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V="1">
            <a:off x="3807749" y="4851766"/>
            <a:ext cx="871804" cy="410124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44000" y="4901366"/>
            <a:ext cx="944962" cy="310923"/>
          </a:xfrm>
          <a:prstGeom prst="rect">
            <a:avLst/>
          </a:prstGeom>
        </p:spPr>
      </p:pic>
      <p:cxnSp>
        <p:nvCxnSpPr>
          <p:cNvPr id="11" name="Прямая соединительная линия 10"/>
          <p:cNvCxnSpPr/>
          <p:nvPr/>
        </p:nvCxnSpPr>
        <p:spPr>
          <a:xfrm>
            <a:off x="1097280" y="3228109"/>
            <a:ext cx="995864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1197033" y="4693547"/>
            <a:ext cx="995864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24973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solidFill>
                  <a:srgbClr val="0070C0"/>
                </a:solidFill>
              </a:rPr>
              <a:t>Цель </a:t>
            </a:r>
            <a:r>
              <a:rPr lang="ru-RU" sz="3200" b="1" dirty="0" smtClean="0">
                <a:solidFill>
                  <a:srgbClr val="0070C0"/>
                </a:solidFill>
              </a:rPr>
              <a:t>работы: </a:t>
            </a:r>
            <a:r>
              <a:rPr lang="ru-RU" sz="3200" dirty="0" smtClean="0">
                <a:solidFill>
                  <a:srgbClr val="0070C0"/>
                </a:solidFill>
              </a:rPr>
              <a:t>рассмотреть </a:t>
            </a:r>
            <a:r>
              <a:rPr lang="ru-RU" sz="3200" dirty="0">
                <a:solidFill>
                  <a:srgbClr val="0070C0"/>
                </a:solidFill>
              </a:rPr>
              <a:t>свойства полисахаридов практическим путем; продолжить формирование умений составлять </a:t>
            </a:r>
            <a:r>
              <a:rPr lang="ru-RU" sz="3200" dirty="0" smtClean="0">
                <a:solidFill>
                  <a:srgbClr val="0070C0"/>
                </a:solidFill>
              </a:rPr>
              <a:t>уравнения реакций органических </a:t>
            </a:r>
            <a:r>
              <a:rPr lang="ru-RU" sz="3200" dirty="0">
                <a:solidFill>
                  <a:srgbClr val="0070C0"/>
                </a:solidFill>
              </a:rPr>
              <a:t>веществ.</a:t>
            </a:r>
          </a:p>
          <a:p>
            <a:r>
              <a:rPr lang="ru-RU" sz="3200" b="1" dirty="0" smtClean="0">
                <a:solidFill>
                  <a:srgbClr val="0070C0"/>
                </a:solidFill>
              </a:rPr>
              <a:t>Оборудование</a:t>
            </a:r>
            <a:r>
              <a:rPr lang="ru-RU" sz="3200" b="1" dirty="0">
                <a:solidFill>
                  <a:srgbClr val="0070C0"/>
                </a:solidFill>
              </a:rPr>
              <a:t>: </a:t>
            </a:r>
            <a:r>
              <a:rPr lang="ru-RU" sz="3200" dirty="0">
                <a:solidFill>
                  <a:srgbClr val="0070C0"/>
                </a:solidFill>
              </a:rPr>
              <a:t>штатив для пробирок, пробирки, горелка, зажим для </a:t>
            </a:r>
            <a:r>
              <a:rPr lang="ru-RU" sz="3200" dirty="0" smtClean="0">
                <a:solidFill>
                  <a:srgbClr val="0070C0"/>
                </a:solidFill>
              </a:rPr>
              <a:t>пробирок, реактивы</a:t>
            </a:r>
            <a:endParaRPr lang="ru-RU" sz="3200" dirty="0">
              <a:solidFill>
                <a:srgbClr val="0070C0"/>
              </a:solidFill>
            </a:endParaRPr>
          </a:p>
          <a:p>
            <a:r>
              <a:rPr lang="ru-RU" sz="3200" b="1" dirty="0" smtClean="0">
                <a:solidFill>
                  <a:srgbClr val="0070C0"/>
                </a:solidFill>
              </a:rPr>
              <a:t>Техника безопасности: </a:t>
            </a:r>
            <a:r>
              <a:rPr lang="ru-RU" sz="3200" dirty="0">
                <a:solidFill>
                  <a:srgbClr val="0070C0"/>
                </a:solidFill>
              </a:rPr>
              <a:t>с</a:t>
            </a:r>
            <a:r>
              <a:rPr lang="ru-RU" sz="3200" dirty="0" smtClean="0">
                <a:solidFill>
                  <a:srgbClr val="0070C0"/>
                </a:solidFill>
              </a:rPr>
              <a:t>облюдать </a:t>
            </a:r>
            <a:r>
              <a:rPr lang="ru-RU" sz="3200" dirty="0">
                <a:solidFill>
                  <a:srgbClr val="0070C0"/>
                </a:solidFill>
              </a:rPr>
              <a:t>правила работы с растворами </a:t>
            </a:r>
            <a:r>
              <a:rPr lang="ru-RU" sz="3200" dirty="0" smtClean="0">
                <a:solidFill>
                  <a:srgbClr val="0070C0"/>
                </a:solidFill>
              </a:rPr>
              <a:t>щелочей и органическими веществами</a:t>
            </a:r>
            <a:endParaRPr lang="ru-RU" sz="3200" dirty="0">
              <a:solidFill>
                <a:srgbClr val="0070C0"/>
              </a:solidFill>
            </a:endParaRPr>
          </a:p>
          <a:p>
            <a:endParaRPr lang="ru-RU" sz="3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873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554181"/>
            <a:ext cx="10058400" cy="1648691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Качественная реакция глюкозы с гидроксидом меди (II)</a:t>
            </a:r>
            <a:br>
              <a:rPr lang="ru-RU" b="1" dirty="0" smtClean="0">
                <a:solidFill>
                  <a:srgbClr val="0070C0"/>
                </a:solidFill>
              </a:rPr>
            </a:b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 smtClean="0"/>
          </a:p>
          <a:p>
            <a:r>
              <a:rPr lang="en-US" sz="3200" b="1" dirty="0" smtClean="0">
                <a:hlinkClick r:id="rId2"/>
              </a:rPr>
              <a:t>https</a:t>
            </a:r>
            <a:r>
              <a:rPr lang="en-US" sz="3200" b="1" dirty="0">
                <a:hlinkClick r:id="rId2"/>
              </a:rPr>
              <a:t>://</a:t>
            </a:r>
            <a:r>
              <a:rPr lang="en-US" sz="3200" b="1" dirty="0" smtClean="0">
                <a:hlinkClick r:id="rId2"/>
              </a:rPr>
              <a:t>youtu.be/QGqvlgC9Ky8</a:t>
            </a:r>
            <a:r>
              <a:rPr lang="ru-RU" sz="3200" b="1" dirty="0" smtClean="0"/>
              <a:t> посмотрите и запишите реакции</a:t>
            </a:r>
            <a:endParaRPr lang="ru-RU" sz="3200" b="1" dirty="0" smtClean="0"/>
          </a:p>
          <a:p>
            <a:endParaRPr lang="ru-RU" dirty="0" smtClean="0"/>
          </a:p>
          <a:p>
            <a:r>
              <a:rPr lang="ru-RU" dirty="0" smtClean="0"/>
              <a:t> </a:t>
            </a:r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149429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0070C0"/>
                </a:solidFill>
              </a:rPr>
              <a:t>Качественная реакция глюкозы с гидроксидом меди (II)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79" y="1845734"/>
            <a:ext cx="10263447" cy="4023360"/>
          </a:xfrm>
        </p:spPr>
        <p:txBody>
          <a:bodyPr>
            <a:normAutofit fontScale="77500" lnSpcReduction="20000"/>
          </a:bodyPr>
          <a:lstStyle/>
          <a:p>
            <a:endParaRPr lang="ru-RU" sz="3600" dirty="0" smtClean="0"/>
          </a:p>
          <a:p>
            <a:r>
              <a:rPr lang="ru-RU" sz="3600" dirty="0" smtClean="0"/>
              <a:t>СН2ОН – (СНОН)</a:t>
            </a:r>
            <a:r>
              <a:rPr lang="ru-RU" sz="3200" dirty="0" smtClean="0"/>
              <a:t>4</a:t>
            </a:r>
            <a:r>
              <a:rPr lang="ru-RU" sz="3600" dirty="0" smtClean="0"/>
              <a:t> – СОН + </a:t>
            </a:r>
            <a:r>
              <a:rPr lang="ru-RU" sz="3600" dirty="0" err="1" smtClean="0"/>
              <a:t>Сu</a:t>
            </a:r>
            <a:r>
              <a:rPr lang="ru-RU" sz="3600" dirty="0" smtClean="0"/>
              <a:t>(ОН)</a:t>
            </a:r>
            <a:r>
              <a:rPr lang="ru-RU" sz="3200" dirty="0" smtClean="0"/>
              <a:t>2</a:t>
            </a:r>
            <a:r>
              <a:rPr lang="ru-RU" sz="3600" dirty="0" smtClean="0"/>
              <a:t> = </a:t>
            </a:r>
          </a:p>
          <a:p>
            <a:r>
              <a:rPr lang="ru-RU" sz="3600" dirty="0" smtClean="0"/>
              <a:t>СН</a:t>
            </a:r>
            <a:r>
              <a:rPr lang="ru-RU" sz="3200" dirty="0" smtClean="0"/>
              <a:t>2</a:t>
            </a:r>
            <a:r>
              <a:rPr lang="ru-RU" sz="3600" dirty="0" smtClean="0"/>
              <a:t>ОН – (СНОН)</a:t>
            </a:r>
            <a:r>
              <a:rPr lang="ru-RU" sz="3200" dirty="0" smtClean="0"/>
              <a:t>4</a:t>
            </a:r>
            <a:r>
              <a:rPr lang="ru-RU" sz="3600" dirty="0" smtClean="0"/>
              <a:t> – СООН + Сu</a:t>
            </a:r>
            <a:r>
              <a:rPr lang="ru-RU" sz="3200" dirty="0" smtClean="0"/>
              <a:t>2</a:t>
            </a:r>
            <a:r>
              <a:rPr lang="ru-RU" sz="3600" dirty="0" smtClean="0"/>
              <a:t>О↓+ Н</a:t>
            </a:r>
            <a:r>
              <a:rPr lang="ru-RU" sz="3200" dirty="0" smtClean="0"/>
              <a:t>2</a:t>
            </a:r>
            <a:r>
              <a:rPr lang="ru-RU" sz="3600" dirty="0" smtClean="0"/>
              <a:t>О</a:t>
            </a:r>
          </a:p>
          <a:p>
            <a:r>
              <a:rPr lang="ru-RU" sz="3600" dirty="0"/>
              <a:t>Раствор окрашивается в ярко-синий цвет. В данном случае глюкоза растворяет гидроксид меди (II) и ведет себя как многоатомный спирт. </a:t>
            </a:r>
            <a:endParaRPr lang="ru-RU" sz="3600" dirty="0" smtClean="0"/>
          </a:p>
          <a:p>
            <a:r>
              <a:rPr lang="ru-RU" sz="3600" dirty="0" smtClean="0"/>
              <a:t>Нагреем </a:t>
            </a:r>
            <a:r>
              <a:rPr lang="ru-RU" sz="3600" dirty="0"/>
              <a:t>раствор. Цвет раствора начинает изменяться. Сначала образуется желтый осадок Cu</a:t>
            </a:r>
            <a:r>
              <a:rPr lang="ru-RU" sz="3100" dirty="0"/>
              <a:t>2</a:t>
            </a:r>
            <a:r>
              <a:rPr lang="ru-RU" sz="3600" dirty="0"/>
              <a:t>O, который с течением времени образует более крупные кристаллы </a:t>
            </a:r>
            <a:r>
              <a:rPr lang="ru-RU" sz="3600" dirty="0" err="1"/>
              <a:t>CuO</a:t>
            </a:r>
            <a:r>
              <a:rPr lang="ru-RU" sz="3600" dirty="0"/>
              <a:t> красного цвета. Глюкоза при этом окисляется до </a:t>
            </a:r>
            <a:r>
              <a:rPr lang="ru-RU" sz="3600" dirty="0" err="1"/>
              <a:t>глюконовой</a:t>
            </a:r>
            <a:r>
              <a:rPr lang="ru-RU" sz="3600" dirty="0"/>
              <a:t> кислоты.</a:t>
            </a:r>
          </a:p>
          <a:p>
            <a:endParaRPr lang="ru-RU" sz="3600" dirty="0" smtClean="0"/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654514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70C0"/>
                </a:solidFill>
              </a:rPr>
              <a:t>Качественная реакция на крахмал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8146" y="2978727"/>
            <a:ext cx="9185564" cy="6689582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 smtClean="0">
                <a:hlinkClick r:id="rId2"/>
              </a:rPr>
              <a:t>https://</a:t>
            </a:r>
            <a:r>
              <a:rPr lang="en-US" sz="3200" dirty="0" smtClean="0">
                <a:hlinkClick r:id="rId2"/>
              </a:rPr>
              <a:t>youtu.be/h3pYbyWOPD8</a:t>
            </a:r>
            <a:r>
              <a:rPr lang="ru-RU" sz="3200" dirty="0" smtClean="0"/>
              <a:t> </a:t>
            </a:r>
            <a:r>
              <a:rPr lang="ru-RU" sz="3200" b="1" dirty="0" smtClean="0"/>
              <a:t>посмотрите и запишите реакцию</a:t>
            </a:r>
            <a:endParaRPr lang="ru-RU" sz="3200" b="1" dirty="0" smtClean="0"/>
          </a:p>
          <a:p>
            <a:r>
              <a:rPr lang="ru-RU" sz="3200" dirty="0" smtClean="0"/>
              <a:t>(</a:t>
            </a:r>
            <a:r>
              <a:rPr lang="ru-RU" sz="3200" dirty="0"/>
              <a:t>C</a:t>
            </a:r>
            <a:r>
              <a:rPr lang="ru-RU" sz="2400" dirty="0"/>
              <a:t>6</a:t>
            </a:r>
            <a:r>
              <a:rPr lang="ru-RU" sz="3200" dirty="0"/>
              <a:t>H</a:t>
            </a:r>
            <a:r>
              <a:rPr lang="ru-RU" sz="2400" dirty="0"/>
              <a:t>10</a:t>
            </a:r>
            <a:r>
              <a:rPr lang="ru-RU" sz="3200" dirty="0"/>
              <a:t>O</a:t>
            </a:r>
            <a:r>
              <a:rPr lang="ru-RU" sz="2400" dirty="0"/>
              <a:t>5</a:t>
            </a:r>
            <a:r>
              <a:rPr lang="ru-RU" sz="3200" dirty="0"/>
              <a:t>)n+nI</a:t>
            </a:r>
            <a:r>
              <a:rPr lang="ru-RU" dirty="0"/>
              <a:t>2</a:t>
            </a:r>
            <a:r>
              <a:rPr lang="ru-RU" sz="3200" dirty="0"/>
              <a:t>=комплекс </a:t>
            </a:r>
            <a:r>
              <a:rPr lang="ru-RU" sz="3200" dirty="0" err="1"/>
              <a:t>синефиолетового</a:t>
            </a:r>
            <a:r>
              <a:rPr lang="ru-RU" sz="3200" dirty="0"/>
              <a:t> цвета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 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65048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s://fhd.multiurok.ru/3/8/7/387d3b1850f7ef11285349eb8ad423c4df89f33d/img6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45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66414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00B050"/>
                </a:solidFill>
              </a:rPr>
              <a:t>Реакция на крахмал </a:t>
            </a:r>
            <a:br>
              <a:rPr lang="ru-RU" dirty="0" smtClean="0">
                <a:solidFill>
                  <a:srgbClr val="00B050"/>
                </a:solidFill>
              </a:rPr>
            </a:br>
            <a:r>
              <a:rPr lang="ru-RU" sz="1800" b="1" dirty="0" smtClean="0"/>
              <a:t>(выбрать  свои продукты и проверить йодом на содержание крахмала)</a:t>
            </a:r>
            <a:endParaRPr lang="ru-RU" sz="18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185132"/>
              </p:ext>
            </p:extLst>
          </p:nvPr>
        </p:nvGraphicFramePr>
        <p:xfrm>
          <a:off x="1096963" y="1846263"/>
          <a:ext cx="9245599" cy="2924918"/>
        </p:xfrm>
        <a:graphic>
          <a:graphicData uri="http://schemas.openxmlformats.org/drawingml/2006/table">
            <a:tbl>
              <a:tblPr/>
              <a:tblGrid>
                <a:gridCol w="2641600">
                  <a:extLst>
                    <a:ext uri="{9D8B030D-6E8A-4147-A177-3AD203B41FA5}">
                      <a16:colId xmlns:a16="http://schemas.microsoft.com/office/drawing/2014/main" xmlns="" val="2317623162"/>
                    </a:ext>
                  </a:extLst>
                </a:gridCol>
                <a:gridCol w="3137773">
                  <a:extLst>
                    <a:ext uri="{9D8B030D-6E8A-4147-A177-3AD203B41FA5}">
                      <a16:colId xmlns:a16="http://schemas.microsoft.com/office/drawing/2014/main" xmlns="" val="1222480900"/>
                    </a:ext>
                  </a:extLst>
                </a:gridCol>
                <a:gridCol w="3466226">
                  <a:extLst>
                    <a:ext uri="{9D8B030D-6E8A-4147-A177-3AD203B41FA5}">
                      <a16:colId xmlns:a16="http://schemas.microsoft.com/office/drawing/2014/main" xmlns="" val="1536692167"/>
                    </a:ext>
                  </a:extLst>
                </a:gridCol>
              </a:tblGrid>
              <a:tr h="450925">
                <a:tc>
                  <a:txBody>
                    <a:bodyPr/>
                    <a:lstStyle/>
                    <a:p>
                      <a:pPr indent="360680" algn="l" fontAlgn="base"/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№</a:t>
                      </a:r>
                      <a:r>
                        <a:rPr lang="ru-RU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endParaRPr lang="ru-RU" sz="11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101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60680" algn="l" fontAlgn="base"/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Продукт</a:t>
                      </a:r>
                      <a:r>
                        <a:rPr lang="ru-RU" sz="1400" b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endParaRPr lang="ru-RU" sz="1100" b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101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60680" algn="l" fontAlgn="base"/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Результат</a:t>
                      </a:r>
                      <a:r>
                        <a:rPr lang="ru-RU" sz="1400" b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endParaRPr lang="ru-RU" sz="1100" b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101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94570529"/>
                  </a:ext>
                </a:extLst>
              </a:tr>
              <a:tr h="499673">
                <a:tc>
                  <a:txBody>
                    <a:bodyPr/>
                    <a:lstStyle/>
                    <a:p>
                      <a:pPr indent="360680" algn="l" fontAlgn="base"/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Опыт 1</a:t>
                      </a:r>
                      <a:endParaRPr lang="ru-RU" sz="11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101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60680" algn="l" fontAlgn="base"/>
                      <a:r>
                        <a:rPr lang="ru-RU" sz="1400" b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картофель</a:t>
                      </a:r>
                      <a:endParaRPr lang="ru-RU" sz="1100" b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101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60680" algn="l" fontAlgn="base"/>
                      <a:r>
                        <a:rPr lang="ru-RU" sz="1400" b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есть крахмал</a:t>
                      </a:r>
                      <a:endParaRPr lang="ru-RU" sz="1100" b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101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74158781"/>
                  </a:ext>
                </a:extLst>
              </a:tr>
              <a:tr h="621545">
                <a:tc>
                  <a:txBody>
                    <a:bodyPr/>
                    <a:lstStyle/>
                    <a:p>
                      <a:pPr indent="360680" algn="l" fontAlgn="base"/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Опыт 2</a:t>
                      </a:r>
                      <a:endParaRPr lang="ru-RU" sz="1100" b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101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60680" algn="l" fontAlgn="base"/>
                      <a:r>
                        <a:rPr lang="ru-RU" sz="1400" b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детское пюре</a:t>
                      </a:r>
                      <a:endParaRPr lang="ru-RU" sz="1100" b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101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60680" algn="l" fontAlgn="base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нет крахмала</a:t>
                      </a:r>
                      <a:endParaRPr lang="ru-RU" sz="1100" b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101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01605970"/>
                  </a:ext>
                </a:extLst>
              </a:tr>
              <a:tr h="450925">
                <a:tc>
                  <a:txBody>
                    <a:bodyPr/>
                    <a:lstStyle/>
                    <a:p>
                      <a:pPr indent="360680" algn="l" fontAlgn="base"/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Опыт 3</a:t>
                      </a:r>
                      <a:endParaRPr lang="ru-RU" sz="1100" b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101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60680" algn="l" fontAlgn="base"/>
                      <a:r>
                        <a:rPr lang="ru-RU" sz="1400" b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блинчик/ вафля</a:t>
                      </a:r>
                      <a:endParaRPr lang="ru-RU" sz="1100" b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101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60680" algn="l" fontAlgn="base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есть крахмал</a:t>
                      </a:r>
                      <a:endParaRPr lang="ru-RU" sz="1100" b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101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60299982"/>
                  </a:ext>
                </a:extLst>
              </a:tr>
              <a:tr h="450925">
                <a:tc>
                  <a:txBody>
                    <a:bodyPr/>
                    <a:lstStyle/>
                    <a:p>
                      <a:pPr indent="360680" algn="l" fontAlgn="base"/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Опыт 4</a:t>
                      </a:r>
                      <a:endParaRPr lang="ru-RU" sz="1100" b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101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1400" b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колбаса докторская</a:t>
                      </a:r>
                      <a:endParaRPr lang="ru-RU" sz="1100" b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101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60680" algn="l" fontAlgn="base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нет крахмала</a:t>
                      </a:r>
                      <a:endParaRPr lang="ru-RU" sz="1100" b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101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42678967"/>
                  </a:ext>
                </a:extLst>
              </a:tr>
              <a:tr h="450925">
                <a:tc>
                  <a:txBody>
                    <a:bodyPr/>
                    <a:lstStyle/>
                    <a:p>
                      <a:pPr indent="360680" algn="l" fontAlgn="base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Опыт 5</a:t>
                      </a:r>
                      <a:endParaRPr lang="ru-RU" sz="11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101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60680" algn="l" fontAlgn="base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майонез</a:t>
                      </a:r>
                      <a:endParaRPr lang="ru-RU" sz="11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101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60680" algn="l" fontAlgn="base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нет крахмала</a:t>
                      </a:r>
                      <a:endParaRPr lang="ru-RU" sz="11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101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78761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2400" y="1385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57371" y="4121063"/>
            <a:ext cx="2906312" cy="1875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31395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3"/>
                </a:solidFill>
              </a:rPr>
              <a:t>Оформление  работы:</a:t>
            </a:r>
            <a:endParaRPr lang="ru-RU" b="1" dirty="0">
              <a:solidFill>
                <a:schemeClr val="accent3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1. Таблица(выбрать продукты и проверить на содержание крахмала).</a:t>
            </a:r>
          </a:p>
          <a:p>
            <a:r>
              <a:rPr lang="ru-RU" sz="3600" dirty="0" smtClean="0"/>
              <a:t>2. Фото.</a:t>
            </a:r>
          </a:p>
          <a:p>
            <a:r>
              <a:rPr lang="ru-RU" sz="3600" dirty="0" smtClean="0"/>
              <a:t>3.Вывод.</a:t>
            </a:r>
          </a:p>
          <a:p>
            <a:r>
              <a:rPr lang="ru-RU" sz="3600" dirty="0" smtClean="0"/>
              <a:t>4. Ответы на вопросы.</a:t>
            </a:r>
          </a:p>
          <a:p>
            <a:r>
              <a:rPr lang="ru-RU" sz="3600" dirty="0" smtClean="0"/>
              <a:t>5. Отправка работы на почту преподавателю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043327667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Ретро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167</TotalTime>
  <Words>327</Words>
  <Application>Microsoft Office PowerPoint</Application>
  <PresentationFormat>Произвольный</PresentationFormat>
  <Paragraphs>63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Ретро</vt:lpstr>
      <vt:lpstr>Лабораторная работа</vt:lpstr>
      <vt:lpstr>Какие вещества необходимо подставить в реакциях:</vt:lpstr>
      <vt:lpstr>Презентация PowerPoint</vt:lpstr>
      <vt:lpstr>Качественная реакция глюкозы с гидроксидом меди (II) </vt:lpstr>
      <vt:lpstr>Качественная реакция глюкозы с гидроксидом меди (II)</vt:lpstr>
      <vt:lpstr>Качественная реакция на крахмал</vt:lpstr>
      <vt:lpstr>Презентация PowerPoint</vt:lpstr>
      <vt:lpstr>Реакция на крахмал  (выбрать  свои продукты и проверить йодом на содержание крахмала)</vt:lpstr>
      <vt:lpstr>Оформление  работы:</vt:lpstr>
      <vt:lpstr>Вопросы для самостоятельного изучения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admin</cp:lastModifiedBy>
  <cp:revision>20</cp:revision>
  <dcterms:created xsi:type="dcterms:W3CDTF">2020-05-25T02:02:36Z</dcterms:created>
  <dcterms:modified xsi:type="dcterms:W3CDTF">2020-06-07T10:47:18Z</dcterms:modified>
</cp:coreProperties>
</file>