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872207"/>
          </a:xfrm>
        </p:spPr>
        <p:txBody>
          <a:bodyPr/>
          <a:lstStyle/>
          <a:p>
            <a:r>
              <a:rPr lang="ru-RU" dirty="0" smtClean="0"/>
              <a:t>Спирты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2808312"/>
          </a:xfrm>
        </p:spPr>
        <p:txBody>
          <a:bodyPr>
            <a:normAutofit/>
          </a:bodyPr>
          <a:lstStyle/>
          <a:p>
            <a:r>
              <a:rPr lang="ru-RU" b="1" i="1" dirty="0"/>
              <a:t>Спиртами (или </a:t>
            </a:r>
            <a:r>
              <a:rPr lang="ru-RU" b="1" i="1" dirty="0" err="1"/>
              <a:t>алканолами</a:t>
            </a:r>
            <a:r>
              <a:rPr lang="ru-RU" b="1" i="1" dirty="0"/>
              <a:t> ) называются органические вещества , молекулы которых содержат одну или несколько гидроксильных групп (групп-ОН), соединенных с углеводородным радикалом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  <p:pic>
        <p:nvPicPr>
          <p:cNvPr id="4" name="Picture 4" descr="c430601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5013325"/>
            <a:ext cx="3097213" cy="164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51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83152" cy="1371600"/>
          </a:xfrm>
        </p:spPr>
        <p:txBody>
          <a:bodyPr/>
          <a:lstStyle/>
          <a:p>
            <a:r>
              <a:rPr lang="ru-RU" dirty="0"/>
              <a:t>Химические свойства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200" dirty="0" smtClean="0"/>
              <a:t>2. Взаимодействие </a:t>
            </a:r>
            <a:r>
              <a:rPr lang="ru-RU" sz="3200" dirty="0"/>
              <a:t>спиртов с </a:t>
            </a:r>
            <a:r>
              <a:rPr lang="ru-RU" sz="3200" dirty="0" err="1" smtClean="0"/>
              <a:t>галогеноводородами</a:t>
            </a:r>
            <a:r>
              <a:rPr lang="ru-RU" sz="3200" dirty="0" smtClean="0"/>
              <a:t>: </a:t>
            </a:r>
            <a:endParaRPr lang="ru-RU" sz="3200" dirty="0"/>
          </a:p>
          <a:p>
            <a:pPr>
              <a:lnSpc>
                <a:spcPct val="90000"/>
              </a:lnSpc>
            </a:pPr>
            <a:r>
              <a:rPr lang="ru-RU" sz="3200" dirty="0"/>
              <a:t>   С</a:t>
            </a:r>
            <a:r>
              <a:rPr lang="ru-RU" sz="3200" baseline="-25000" dirty="0"/>
              <a:t>2</a:t>
            </a:r>
            <a:r>
              <a:rPr lang="ru-RU" sz="3200" dirty="0"/>
              <a:t>Н</a:t>
            </a:r>
            <a:r>
              <a:rPr lang="ru-RU" sz="3200" baseline="-25000" dirty="0"/>
              <a:t>5</a:t>
            </a:r>
            <a:r>
              <a:rPr lang="ru-RU" sz="3200" dirty="0"/>
              <a:t>ОН+НВ</a:t>
            </a:r>
            <a:r>
              <a:rPr lang="en-US" sz="3200" dirty="0"/>
              <a:t>r </a:t>
            </a:r>
            <a:r>
              <a:rPr lang="ru-RU" sz="3200" dirty="0"/>
              <a:t>=</a:t>
            </a:r>
            <a:r>
              <a:rPr lang="ru-RU" sz="3200" dirty="0" smtClean="0"/>
              <a:t>   </a:t>
            </a:r>
            <a:r>
              <a:rPr lang="en-US" sz="3200" dirty="0"/>
              <a:t>C</a:t>
            </a:r>
            <a:r>
              <a:rPr lang="en-US" sz="3200" baseline="-25000" dirty="0"/>
              <a:t>2</a:t>
            </a:r>
            <a:r>
              <a:rPr lang="en-US" sz="3200" dirty="0"/>
              <a:t>H</a:t>
            </a:r>
            <a:r>
              <a:rPr lang="en-US" sz="3200" baseline="-25000" dirty="0"/>
              <a:t>5</a:t>
            </a:r>
            <a:r>
              <a:rPr lang="en-US" sz="3200" dirty="0"/>
              <a:t>Br +</a:t>
            </a:r>
            <a:r>
              <a:rPr lang="ru-RU" sz="3200" dirty="0"/>
              <a:t> </a:t>
            </a:r>
            <a:r>
              <a:rPr lang="en-US" sz="3200" dirty="0"/>
              <a:t>H</a:t>
            </a:r>
            <a:r>
              <a:rPr lang="en-US" sz="3200" baseline="-25000" dirty="0"/>
              <a:t>2</a:t>
            </a:r>
            <a:r>
              <a:rPr lang="en-US" sz="3200" dirty="0"/>
              <a:t>O</a:t>
            </a:r>
            <a:r>
              <a:rPr lang="en-US" sz="3200" baseline="-25000" dirty="0"/>
              <a:t>     </a:t>
            </a:r>
            <a:endParaRPr lang="en-US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8604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371600"/>
          </a:xfrm>
        </p:spPr>
        <p:txBody>
          <a:bodyPr/>
          <a:lstStyle/>
          <a:p>
            <a:r>
              <a:rPr lang="ru-RU" dirty="0" smtClean="0"/>
              <a:t>Химические 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dirty="0" smtClean="0"/>
              <a:t>3. Межмолекулярная </a:t>
            </a:r>
            <a:r>
              <a:rPr lang="ru-RU" sz="2800" dirty="0"/>
              <a:t>дегидратация спиртов- отщепление молекулы воды от двух молекул спирта при нагревании в результате образуются </a:t>
            </a:r>
            <a:r>
              <a:rPr lang="ru-RU" sz="2800" i="1" dirty="0"/>
              <a:t>простые эфиры.</a:t>
            </a:r>
            <a:r>
              <a:rPr lang="ru-RU" sz="2800" dirty="0"/>
              <a:t> 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   2С</a:t>
            </a:r>
            <a:r>
              <a:rPr lang="ru-RU" sz="2800" baseline="-25000" dirty="0"/>
              <a:t>2</a:t>
            </a:r>
            <a:r>
              <a:rPr lang="ru-RU" sz="2800" dirty="0"/>
              <a:t>Н</a:t>
            </a:r>
            <a:r>
              <a:rPr lang="ru-RU" sz="2800" baseline="-25000" dirty="0"/>
              <a:t>5</a:t>
            </a:r>
            <a:r>
              <a:rPr lang="ru-RU" sz="2800" dirty="0"/>
              <a:t>ОН </a:t>
            </a:r>
            <a:r>
              <a:rPr lang="ru-RU" sz="2800" dirty="0" smtClean="0"/>
              <a:t>        </a:t>
            </a:r>
            <a:r>
              <a:rPr lang="ru-RU" sz="2800" dirty="0"/>
              <a:t>С</a:t>
            </a:r>
            <a:r>
              <a:rPr lang="ru-RU" sz="2800" baseline="-25000" dirty="0"/>
              <a:t>2</a:t>
            </a:r>
            <a:r>
              <a:rPr lang="ru-RU" sz="2800" dirty="0"/>
              <a:t>Н</a:t>
            </a:r>
            <a:r>
              <a:rPr lang="ru-RU" sz="2800" baseline="-25000" dirty="0"/>
              <a:t>5</a:t>
            </a:r>
            <a:r>
              <a:rPr lang="ru-RU" sz="2800" dirty="0"/>
              <a:t>-О-С</a:t>
            </a:r>
            <a:r>
              <a:rPr lang="ru-RU" sz="2800" baseline="-25000" dirty="0"/>
              <a:t>2</a:t>
            </a:r>
            <a:r>
              <a:rPr lang="ru-RU" sz="2800" dirty="0"/>
              <a:t>Н</a:t>
            </a:r>
            <a:r>
              <a:rPr lang="ru-RU" sz="2800" baseline="-25000" dirty="0"/>
              <a:t>5</a:t>
            </a:r>
            <a:r>
              <a:rPr lang="ru-RU" sz="2800" dirty="0"/>
              <a:t>+ Н</a:t>
            </a:r>
            <a:r>
              <a:rPr lang="ru-RU" sz="2800" baseline="-25000" dirty="0"/>
              <a:t>2</a:t>
            </a:r>
            <a:r>
              <a:rPr lang="ru-RU" sz="2800" dirty="0"/>
              <a:t>О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4. </a:t>
            </a:r>
            <a:r>
              <a:rPr lang="ru-RU" sz="2800" dirty="0"/>
              <a:t>Внутримолекулярная дегидратация спиртов- в результате образуются </a:t>
            </a:r>
            <a:r>
              <a:rPr lang="ru-RU" sz="2800" dirty="0" err="1"/>
              <a:t>алкены</a:t>
            </a:r>
            <a:r>
              <a:rPr lang="ru-RU" sz="2800" dirty="0"/>
              <a:t>.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   С</a:t>
            </a:r>
            <a:r>
              <a:rPr lang="ru-RU" sz="2800" baseline="-25000" dirty="0"/>
              <a:t>2</a:t>
            </a:r>
            <a:r>
              <a:rPr lang="ru-RU" sz="2800" dirty="0"/>
              <a:t>Н</a:t>
            </a:r>
            <a:r>
              <a:rPr lang="ru-RU" sz="2800" baseline="-25000" dirty="0"/>
              <a:t>5</a:t>
            </a:r>
            <a:r>
              <a:rPr lang="ru-RU" sz="2800" dirty="0"/>
              <a:t>ОН            СН</a:t>
            </a:r>
            <a:r>
              <a:rPr lang="ru-RU" sz="2800" baseline="-25000" dirty="0"/>
              <a:t>2</a:t>
            </a:r>
            <a:r>
              <a:rPr lang="ru-RU" sz="2800" dirty="0"/>
              <a:t>=СН</a:t>
            </a:r>
            <a:r>
              <a:rPr lang="ru-RU" sz="2800" baseline="-25000" dirty="0"/>
              <a:t>2 </a:t>
            </a:r>
            <a:r>
              <a:rPr lang="ru-RU" sz="2800" dirty="0"/>
              <a:t>+ Н</a:t>
            </a:r>
            <a:r>
              <a:rPr lang="ru-RU" sz="2800" baseline="-25000" dirty="0"/>
              <a:t>2</a:t>
            </a:r>
            <a:r>
              <a:rPr lang="ru-RU" sz="2800" dirty="0"/>
              <a:t>О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411760" y="5517232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627784" y="3717032"/>
            <a:ext cx="4341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81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859216" cy="1371600"/>
          </a:xfrm>
        </p:spPr>
        <p:txBody>
          <a:bodyPr/>
          <a:lstStyle/>
          <a:p>
            <a:r>
              <a:rPr lang="ru-RU" dirty="0" smtClean="0"/>
              <a:t>Химические 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075240" cy="43735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3200" dirty="0" smtClean="0"/>
              <a:t>5. Взаимодействие </a:t>
            </a:r>
            <a:r>
              <a:rPr lang="ru-RU" sz="3200" dirty="0"/>
              <a:t>спиртов с органическими и неорганическими кислотами- образуются сложные эфиры. </a:t>
            </a:r>
            <a:r>
              <a:rPr lang="ru-RU" sz="3200" i="1" dirty="0"/>
              <a:t>Реакция называется реакцией этерификации.</a:t>
            </a:r>
          </a:p>
          <a:p>
            <a:pPr>
              <a:lnSpc>
                <a:spcPct val="80000"/>
              </a:lnSpc>
            </a:pPr>
            <a:r>
              <a:rPr lang="ru-RU" sz="3200" dirty="0"/>
              <a:t>С</a:t>
            </a:r>
            <a:r>
              <a:rPr lang="ru-RU" sz="3200" baseline="-25000" dirty="0"/>
              <a:t>2</a:t>
            </a:r>
            <a:r>
              <a:rPr lang="ru-RU" sz="3200" dirty="0"/>
              <a:t>Н</a:t>
            </a:r>
            <a:r>
              <a:rPr lang="ru-RU" sz="3200" baseline="-25000" dirty="0"/>
              <a:t>5</a:t>
            </a:r>
            <a:r>
              <a:rPr lang="ru-RU" sz="3200" dirty="0"/>
              <a:t>ОН + СН</a:t>
            </a:r>
            <a:r>
              <a:rPr lang="ru-RU" sz="3200" baseline="-25000" dirty="0"/>
              <a:t>3</a:t>
            </a:r>
            <a:r>
              <a:rPr lang="ru-RU" sz="3200" dirty="0"/>
              <a:t>СООН         </a:t>
            </a:r>
            <a:r>
              <a:rPr lang="ru-RU" sz="3200" dirty="0" smtClean="0"/>
              <a:t>СН</a:t>
            </a:r>
            <a:r>
              <a:rPr lang="ru-RU" sz="3200" baseline="-25000" dirty="0" smtClean="0"/>
              <a:t>3</a:t>
            </a:r>
            <a:r>
              <a:rPr lang="ru-RU" sz="3200" dirty="0" smtClean="0"/>
              <a:t>СООС</a:t>
            </a:r>
            <a:r>
              <a:rPr lang="ru-RU" sz="3200" baseline="-25000" dirty="0" smtClean="0"/>
              <a:t>2</a:t>
            </a:r>
            <a:r>
              <a:rPr lang="ru-RU" sz="3200" dirty="0" smtClean="0"/>
              <a:t>Н</a:t>
            </a:r>
            <a:r>
              <a:rPr lang="ru-RU" sz="3200" baseline="-25000" dirty="0" smtClean="0"/>
              <a:t>5</a:t>
            </a:r>
            <a:r>
              <a:rPr lang="ru-RU" sz="3200" dirty="0" smtClean="0"/>
              <a:t> </a:t>
            </a:r>
            <a:r>
              <a:rPr lang="ru-RU" sz="3200" dirty="0"/>
              <a:t>+ Н</a:t>
            </a:r>
            <a:r>
              <a:rPr lang="ru-RU" sz="3200" baseline="-25000" dirty="0"/>
              <a:t>2</a:t>
            </a:r>
            <a:r>
              <a:rPr lang="ru-RU" sz="3200" dirty="0"/>
              <a:t>О</a:t>
            </a:r>
          </a:p>
          <a:p>
            <a:endParaRPr lang="ru-RU" sz="32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4572000" y="400506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928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11144" cy="1371600"/>
          </a:xfrm>
        </p:spPr>
        <p:txBody>
          <a:bodyPr/>
          <a:lstStyle/>
          <a:p>
            <a:r>
              <a:rPr lang="ru-RU" dirty="0" smtClean="0"/>
              <a:t>Химические 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6. Дегидрирование </a:t>
            </a:r>
            <a:r>
              <a:rPr lang="ru-RU" sz="2400" dirty="0"/>
              <a:t>спиртов. При пропускании паров спирта при 200-300</a:t>
            </a:r>
            <a:r>
              <a:rPr lang="ru-RU" sz="2400" baseline="30000" dirty="0"/>
              <a:t>0</a:t>
            </a:r>
            <a:r>
              <a:rPr lang="ru-RU" sz="2400" dirty="0"/>
              <a:t> С над металлическим катализатором(</a:t>
            </a:r>
            <a:r>
              <a:rPr lang="en-US" sz="2400" dirty="0"/>
              <a:t>Cu</a:t>
            </a:r>
            <a:r>
              <a:rPr lang="ru-RU" sz="2400" dirty="0"/>
              <a:t>,</a:t>
            </a:r>
            <a:r>
              <a:rPr lang="en-US" sz="2400" dirty="0"/>
              <a:t> Ag</a:t>
            </a:r>
            <a:r>
              <a:rPr lang="ru-RU" sz="2400" dirty="0"/>
              <a:t>,</a:t>
            </a:r>
            <a:r>
              <a:rPr lang="en-US" sz="2400" dirty="0"/>
              <a:t> </a:t>
            </a:r>
            <a:r>
              <a:rPr lang="en-US" sz="2400" dirty="0" err="1"/>
              <a:t>Pt</a:t>
            </a:r>
            <a:r>
              <a:rPr lang="en-US" sz="2400" dirty="0"/>
              <a:t>)</a:t>
            </a:r>
            <a:r>
              <a:rPr lang="ru-RU" sz="2400" dirty="0"/>
              <a:t>, первичные спирты превращаются в альдегиды, а вторичные- в кетоны. СН</a:t>
            </a:r>
            <a:r>
              <a:rPr lang="ru-RU" sz="2400" baseline="-25000" dirty="0"/>
              <a:t>3</a:t>
            </a:r>
            <a:r>
              <a:rPr lang="ru-RU" sz="2400" dirty="0"/>
              <a:t>ОН           НСОН+ </a:t>
            </a:r>
            <a:r>
              <a:rPr lang="ru-RU" sz="2400" dirty="0" smtClean="0"/>
              <a:t>Н</a:t>
            </a:r>
            <a:r>
              <a:rPr lang="ru-RU" sz="2400" baseline="-25000" dirty="0" smtClean="0"/>
              <a:t>2</a:t>
            </a:r>
          </a:p>
          <a:p>
            <a:r>
              <a:rPr lang="ru-RU" sz="2400" i="1" dirty="0" smtClean="0"/>
              <a:t>7. </a:t>
            </a:r>
            <a:r>
              <a:rPr lang="ru-RU" sz="2400" dirty="0" smtClean="0"/>
              <a:t>Качественной </a:t>
            </a:r>
            <a:r>
              <a:rPr lang="ru-RU" sz="2400" dirty="0"/>
              <a:t>реакцией на многоатомные спирты является свежеосажденный гидроксид меди(</a:t>
            </a:r>
            <a:r>
              <a:rPr lang="en-US" sz="2400" dirty="0"/>
              <a:t>II</a:t>
            </a:r>
            <a:r>
              <a:rPr lang="ru-RU" sz="2400" dirty="0"/>
              <a:t>)- наблюдаем образование  ярко-синего раствора.</a:t>
            </a:r>
          </a:p>
          <a:p>
            <a:endParaRPr lang="ru-RU" sz="2400" baseline="-25000" dirty="0"/>
          </a:p>
          <a:p>
            <a:endParaRPr lang="ru-RU" sz="24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131840" y="342900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38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99176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Отдельные представители спиртов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52600"/>
            <a:ext cx="8280920" cy="4373563"/>
          </a:xfrm>
        </p:spPr>
        <p:txBody>
          <a:bodyPr>
            <a:noAutofit/>
          </a:bodyPr>
          <a:lstStyle/>
          <a:p>
            <a:pPr marL="365760" indent="-256032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Метанол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яд, действующий на нервную и сосудистую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системы. Токсическое  действие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метанола обусловлено так называемым «летальным синтезом» —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метаболическим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окислением в организме до очень ядовитого </a:t>
            </a:r>
          </a:p>
          <a:p>
            <a:pPr marL="365760" indent="-256032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формальдегида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Приём внутрь 5—10 мл метанола приводит 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тяжёлому  отравлению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(одно из последствий — слепота), а 30 мл и более — к смерти.</a:t>
            </a:r>
          </a:p>
          <a:p>
            <a:pPr marL="365760" indent="-256032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Предельно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допустимая концентрация метанола в воздухе равна 5</a:t>
            </a:r>
          </a:p>
          <a:p>
            <a:pPr marL="365760" indent="-256032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миллиграмм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кубический метр (то есть в 2 раза ниже, чем у этанола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  изопропилового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спирта — 10).</a:t>
            </a:r>
          </a:p>
          <a:p>
            <a:pPr marL="365760" indent="-256032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Особая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опасность метанола связана с тем, что по запаху и вкусу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   неотличим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этилового спирта, из-за чего и происходят случаи употребления метанола внутрь.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88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ru-RU" dirty="0"/>
              <a:t>Этиловый спирт в медицине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914400"/>
            <a:ext cx="4114800" cy="2819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/>
              <a:t> </a:t>
            </a:r>
            <a:r>
              <a:rPr lang="ru-RU" sz="2000" dirty="0" smtClean="0"/>
              <a:t>Этиловый </a:t>
            </a:r>
            <a:r>
              <a:rPr lang="ru-RU" sz="2000" dirty="0"/>
              <a:t>спирт С2Н5ОН (этанол, этиловый алкоголь, винный спирт) — бесцветная, летучая жидкость с характерным запахом, жгучая на вкус (пл. 0,813—0,816, температура кипения 77—77,5 °С).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Смешивается </a:t>
            </a:r>
            <a:r>
              <a:rPr lang="ru-RU" sz="2000" dirty="0"/>
              <a:t>с водой в любых соотношениях.</a:t>
            </a:r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228600" y="3962400"/>
            <a:ext cx="86106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/>
              <a:t>В медицине применяют очищенный 96% или 70%-ный этиловый спирт (этанол). Он называется медицинским. При наружном применении технического спирта возможны ожоги и отравления, т.к. при его производстве в него добавляют небольшие количества ядовитых веществ. Для того, чтобы охарактеризовать влияние этилового спирта на организм человека, нам необходимо дать характеристику важнейшим свойствам спирта.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/>
          </a:p>
        </p:txBody>
      </p:sp>
      <p:pic>
        <p:nvPicPr>
          <p:cNvPr id="33817" name="Picture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90600"/>
            <a:ext cx="4114800" cy="276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683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144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52400"/>
            <a:ext cx="6172200" cy="28194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ru-RU" sz="1900"/>
              <a:t>В медицине этиловый спирт в первую очередь используется как антисептик. </a:t>
            </a:r>
          </a:p>
          <a:p>
            <a:pPr>
              <a:lnSpc>
                <a:spcPct val="90000"/>
              </a:lnSpc>
            </a:pPr>
            <a:r>
              <a:rPr lang="ru-RU" sz="1900"/>
              <a:t>Дубящие свойства 96 % этилового спирта используются для обработки операционного поля или в некоторых методиках обработки рук хирурга. </a:t>
            </a:r>
          </a:p>
          <a:p>
            <a:pPr>
              <a:lnSpc>
                <a:spcPct val="90000"/>
              </a:lnSpc>
            </a:pPr>
            <a:r>
              <a:rPr lang="ru-RU" sz="1900"/>
              <a:t>Также спирт можно использовать при ожогах. Быстро испаряясь, он охладит поверхность, уменьшит боль, а главное - предотвратит образование пузырей.</a:t>
            </a:r>
          </a:p>
          <a:p>
            <a:pPr>
              <a:lnSpc>
                <a:spcPct val="90000"/>
              </a:lnSpc>
            </a:pPr>
            <a:endParaRPr lang="ru-RU" sz="1900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228600" y="3657600"/>
            <a:ext cx="8763000" cy="231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ru-RU" sz="1800"/>
              <a:t>Спирт - это отличное жаропонижающее средство. При растирании тела  этанол быстро испарится и снизит температуру кожи и организма в целом.</a:t>
            </a:r>
          </a:p>
          <a:p>
            <a:pPr>
              <a:lnSpc>
                <a:spcPct val="110000"/>
              </a:lnSpc>
            </a:pPr>
            <a:r>
              <a:rPr lang="ru-RU" sz="1800"/>
              <a:t>Этанол вызвает расширение кровеносных сосудов. Усиление потока крови приводит к покраснению кожи и ощущению теплоты.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75000"/>
            </a:pPr>
            <a:r>
              <a:rPr lang="ru-RU" sz="1800">
                <a:effectLst>
                  <a:outerShdw blurRad="38100" dist="38100" dir="2700000" algn="tl">
                    <a:srgbClr val="C0C0C0"/>
                  </a:outerShdw>
                </a:effectLst>
              </a:rPr>
              <a:t>Побочные эффекты при наружном применении проявляются в виде аллергических реакций, ожога кожи, гиперемии и болезненности кожи в месте наложения компресса. </a:t>
            </a:r>
            <a:endParaRPr lang="ru-RU" sz="1800"/>
          </a:p>
        </p:txBody>
      </p:sp>
    </p:spTree>
    <p:extLst>
      <p:ext uri="{BB962C8B-B14F-4D97-AF65-F5344CB8AC3E}">
        <p14:creationId xmlns:p14="http://schemas.microsoft.com/office/powerpoint/2010/main" val="157487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28600"/>
            <a:ext cx="8305800" cy="284036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ru-RU" sz="1600" b="1"/>
              <a:t>В больших количествах этанол угнетает деятельность головного мозга (стадия торможения), вызывает нарушение координации движений. Промежуточный продукт окисления этанола в организме – ацетальдегид – крайне ядовит и вызывает тяжелое отравление.</a:t>
            </a:r>
          </a:p>
          <a:p>
            <a:pPr>
              <a:lnSpc>
                <a:spcPct val="120000"/>
              </a:lnSpc>
            </a:pPr>
            <a:r>
              <a:rPr lang="ru-RU" sz="1600" b="1"/>
              <a:t>Систематическое употребление этилового спирта и содержащих его алкогольных напитков приводит к стойкому снижению продуктивности работы головного мозга, гибели клеток печени и замене их соединительной тканью – циррозу печени.</a:t>
            </a:r>
          </a:p>
        </p:txBody>
      </p:sp>
      <p:pic>
        <p:nvPicPr>
          <p:cNvPr id="778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572000"/>
            <a:ext cx="2133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78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419600"/>
            <a:ext cx="22860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78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819400"/>
            <a:ext cx="2498725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7838" name="Line 14"/>
          <p:cNvSpPr>
            <a:spLocks noChangeShapeType="1"/>
          </p:cNvSpPr>
          <p:nvPr/>
        </p:nvSpPr>
        <p:spPr bwMode="auto">
          <a:xfrm flipH="1">
            <a:off x="2667000" y="3733800"/>
            <a:ext cx="914400" cy="6096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839" name="Line 15"/>
          <p:cNvSpPr>
            <a:spLocks noChangeShapeType="1"/>
          </p:cNvSpPr>
          <p:nvPr/>
        </p:nvSpPr>
        <p:spPr bwMode="auto">
          <a:xfrm>
            <a:off x="6172200" y="3657600"/>
            <a:ext cx="1066800" cy="76200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38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0" y="762000"/>
            <a:ext cx="79248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ru-RU" dirty="0" smtClean="0"/>
              <a:t>    Скорость </a:t>
            </a:r>
            <a:r>
              <a:rPr lang="ru-RU" dirty="0"/>
              <a:t>трансформации этанола в печени лимитируется главным образом активностью </a:t>
            </a:r>
            <a:r>
              <a:rPr lang="ru-RU" dirty="0" err="1"/>
              <a:t>алкогольдегидрогеназы</a:t>
            </a:r>
            <a:r>
              <a:rPr lang="ru-RU" dirty="0"/>
              <a:t>. «Энергетическая ценность» этанола составляет 29,4 кДж/г (7 ккал/г). Поэтому алкогольные напитки обеспечивают организм значительной частью энергоресурсов (особенно при алкоголизме).</a:t>
            </a:r>
          </a:p>
        </p:txBody>
      </p:sp>
      <p:pic>
        <p:nvPicPr>
          <p:cNvPr id="788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71800"/>
            <a:ext cx="4343400" cy="304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0" y="4343400"/>
            <a:ext cx="472440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ru-RU" dirty="0" smtClean="0"/>
              <a:t>     Вместе </a:t>
            </a:r>
            <a:r>
              <a:rPr lang="ru-RU" dirty="0"/>
              <a:t>с тем действие больших количеств этанола напоминает действие наркотика, что можно объяснить прямым воздействием этанола на мембраны нейронов.</a:t>
            </a:r>
          </a:p>
        </p:txBody>
      </p:sp>
    </p:spTree>
    <p:extLst>
      <p:ext uri="{BB962C8B-B14F-4D97-AF65-F5344CB8AC3E}">
        <p14:creationId xmlns:p14="http://schemas.microsoft.com/office/powerpoint/2010/main" val="68364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67200" y="980728"/>
            <a:ext cx="4409256" cy="5544616"/>
          </a:xfrm>
        </p:spPr>
        <p:txBody>
          <a:bodyPr>
            <a:normAutofit/>
          </a:bodyPr>
          <a:lstStyle/>
          <a:p>
            <a:r>
              <a:rPr lang="ru-RU" sz="2400" dirty="0"/>
              <a:t>Этанол повреждает слизистую оболочку желудка, вызывая обратную диффузию соляной кислоты и усиливая отслойку эпителия</a:t>
            </a:r>
            <a:r>
              <a:rPr lang="ru-RU" sz="2400" dirty="0" smtClean="0"/>
              <a:t>. Этанол </a:t>
            </a:r>
            <a:r>
              <a:rPr lang="ru-RU" sz="2400" dirty="0"/>
              <a:t>обладает </a:t>
            </a:r>
            <a:r>
              <a:rPr lang="ru-RU" sz="2400" dirty="0" err="1"/>
              <a:t>эмбриотоксическим</a:t>
            </a:r>
            <a:r>
              <a:rPr lang="ru-RU" sz="2400" dirty="0"/>
              <a:t> действием: может вызывать умственную отсталость и микроцефалию плода при приеме беременными женщинами.</a:t>
            </a:r>
          </a:p>
        </p:txBody>
      </p:sp>
      <p:pic>
        <p:nvPicPr>
          <p:cNvPr id="129029" name="Picture 5" descr="j02407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4076700" cy="640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042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Классификация спиртов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7620000" cy="4373563"/>
          </a:xfrm>
        </p:spPr>
        <p:txBody>
          <a:bodyPr>
            <a:normAutofit fontScale="92500" lnSpcReduction="20000"/>
          </a:bodyPr>
          <a:lstStyle/>
          <a:p>
            <a:r>
              <a:rPr lang="ru-RU" sz="3600" u="sng" dirty="0">
                <a:latin typeface="Goudy Stout" pitchFamily="18" charset="0"/>
              </a:rPr>
              <a:t>По числу гидроксильных групп спирты делятся на:</a:t>
            </a:r>
            <a:r>
              <a:rPr lang="ru-RU" sz="3600" dirty="0"/>
              <a:t> </a:t>
            </a:r>
          </a:p>
          <a:p>
            <a:r>
              <a:rPr lang="ru-RU" sz="3600" dirty="0"/>
              <a:t>Одноатомные: </a:t>
            </a:r>
            <a:r>
              <a:rPr lang="ru-RU" sz="3600" b="0" dirty="0"/>
              <a:t>СН</a:t>
            </a:r>
            <a:r>
              <a:rPr lang="ru-RU" sz="3600" b="0" baseline="-25000" dirty="0"/>
              <a:t>3</a:t>
            </a:r>
            <a:r>
              <a:rPr lang="ru-RU" sz="3600" b="0" dirty="0"/>
              <a:t>ОН-метанол, С</a:t>
            </a:r>
            <a:r>
              <a:rPr lang="ru-RU" sz="3600" b="0" baseline="-25000" dirty="0"/>
              <a:t>2</a:t>
            </a:r>
            <a:r>
              <a:rPr lang="ru-RU" sz="3600" b="0" dirty="0"/>
              <a:t>Н</a:t>
            </a:r>
            <a:r>
              <a:rPr lang="ru-RU" sz="3600" b="0" baseline="-25000" dirty="0"/>
              <a:t>5</a:t>
            </a:r>
            <a:r>
              <a:rPr lang="ru-RU" sz="3600" b="0" dirty="0"/>
              <a:t>ОН-этанол  </a:t>
            </a:r>
          </a:p>
          <a:p>
            <a:r>
              <a:rPr lang="ru-RU" sz="3600" dirty="0"/>
              <a:t>Двухатомные: </a:t>
            </a:r>
            <a:r>
              <a:rPr lang="ru-RU" sz="3600" b="0" dirty="0"/>
              <a:t>НО-СН</a:t>
            </a:r>
            <a:r>
              <a:rPr lang="ru-RU" sz="3600" b="0" baseline="-25000" dirty="0"/>
              <a:t>2</a:t>
            </a:r>
            <a:r>
              <a:rPr lang="ru-RU" sz="3600" b="0" dirty="0"/>
              <a:t>-СН</a:t>
            </a:r>
            <a:r>
              <a:rPr lang="ru-RU" sz="3600" b="0" baseline="-25000" dirty="0"/>
              <a:t>2</a:t>
            </a:r>
            <a:r>
              <a:rPr lang="ru-RU" sz="3600" b="0" dirty="0"/>
              <a:t>-ОН-этандиол-1,2 или этиленгликоль</a:t>
            </a:r>
          </a:p>
          <a:p>
            <a:r>
              <a:rPr lang="ru-RU" sz="3600" dirty="0"/>
              <a:t>Трехатомные: </a:t>
            </a:r>
            <a:r>
              <a:rPr lang="ru-RU" sz="3600" b="0" dirty="0" smtClean="0"/>
              <a:t>СН</a:t>
            </a:r>
            <a:r>
              <a:rPr lang="ru-RU" sz="3600" b="0" baseline="-25000" dirty="0" smtClean="0"/>
              <a:t>2</a:t>
            </a:r>
            <a:r>
              <a:rPr lang="ru-RU" sz="3600" b="0" dirty="0" smtClean="0"/>
              <a:t>-СН-СН</a:t>
            </a:r>
            <a:r>
              <a:rPr lang="ru-RU" sz="3600" b="0" baseline="-25000" dirty="0" smtClean="0"/>
              <a:t>2</a:t>
            </a:r>
          </a:p>
          <a:p>
            <a:r>
              <a:rPr lang="ru-RU" sz="3600" b="0" baseline="-25000" dirty="0"/>
              <a:t> </a:t>
            </a:r>
            <a:r>
              <a:rPr lang="ru-RU" sz="3600" b="0" baseline="-25000" dirty="0" smtClean="0"/>
              <a:t>                                      </a:t>
            </a:r>
            <a:r>
              <a:rPr lang="ru-RU" sz="4800" b="0" baseline="-25000" dirty="0" smtClean="0"/>
              <a:t>ОН   </a:t>
            </a:r>
            <a:r>
              <a:rPr lang="ru-RU" sz="4800" b="0" baseline="-25000" dirty="0" err="1" smtClean="0"/>
              <a:t>ОН</a:t>
            </a:r>
            <a:r>
              <a:rPr lang="ru-RU" sz="4800" b="0" baseline="-25000" dirty="0" smtClean="0"/>
              <a:t>  </a:t>
            </a:r>
            <a:r>
              <a:rPr lang="ru-RU" sz="4800" b="0" baseline="-25000" dirty="0" err="1" smtClean="0"/>
              <a:t>ОН</a:t>
            </a:r>
            <a:endParaRPr lang="ru-RU" sz="4800" b="0" baseline="-25000" dirty="0"/>
          </a:p>
          <a:p>
            <a:endParaRPr lang="ru-RU" b="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732082" y="4854150"/>
            <a:ext cx="0" cy="3453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50" y="5299174"/>
            <a:ext cx="12700" cy="14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4578350" y="4854150"/>
            <a:ext cx="0" cy="296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5292080" y="4873348"/>
            <a:ext cx="0" cy="296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275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5347320" cy="914400"/>
          </a:xfrm>
        </p:spPr>
        <p:txBody>
          <a:bodyPr/>
          <a:lstStyle/>
          <a:p>
            <a:pPr algn="ctr"/>
            <a:r>
              <a:rPr lang="ru-RU"/>
              <a:t>ВЫВОД: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524000"/>
            <a:ext cx="5040560" cy="4353272"/>
          </a:xfrm>
        </p:spPr>
        <p:txBody>
          <a:bodyPr/>
          <a:lstStyle/>
          <a:p>
            <a:r>
              <a:rPr lang="ru-RU" sz="1800" dirty="0"/>
              <a:t>Этанол незаменим в медицине, т.к. обладает множеством полезных свойств.</a:t>
            </a:r>
          </a:p>
          <a:p>
            <a:r>
              <a:rPr lang="ru-RU" sz="1800" dirty="0"/>
              <a:t>Частое потребление этанола может вызвать алкогольную зависимость.</a:t>
            </a:r>
          </a:p>
          <a:p>
            <a:r>
              <a:rPr lang="ru-RU" sz="1800" dirty="0"/>
              <a:t>При злоупотреблении человек может нанести непоправимый вред своему организму, т.к. этанол оказывает негативное влияние на все системы органов.</a:t>
            </a:r>
          </a:p>
        </p:txBody>
      </p:sp>
      <p:pic>
        <p:nvPicPr>
          <p:cNvPr id="2232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200" y="3068960"/>
            <a:ext cx="3534264" cy="378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029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851104" cy="1371600"/>
          </a:xfrm>
        </p:spPr>
        <p:txBody>
          <a:bodyPr/>
          <a:lstStyle/>
          <a:p>
            <a:pPr algn="ctr"/>
            <a:r>
              <a:rPr lang="ru-RU" dirty="0" smtClean="0"/>
              <a:t>Классификация спиртов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7620000" cy="4373563"/>
          </a:xfrm>
        </p:spPr>
        <p:txBody>
          <a:bodyPr>
            <a:normAutofit/>
          </a:bodyPr>
          <a:lstStyle/>
          <a:p>
            <a:r>
              <a:rPr lang="ru-RU" sz="3200" u="sng" dirty="0">
                <a:latin typeface="Goudy Stout" pitchFamily="18" charset="0"/>
              </a:rPr>
              <a:t>По характеру углеводородного радикала спирты делятся на:</a:t>
            </a:r>
          </a:p>
          <a:p>
            <a:r>
              <a:rPr lang="ru-RU" sz="3200" dirty="0"/>
              <a:t>Предельные:С</a:t>
            </a:r>
            <a:r>
              <a:rPr lang="ru-RU" sz="3200" baseline="-25000" dirty="0"/>
              <a:t>3</a:t>
            </a:r>
            <a:r>
              <a:rPr lang="ru-RU" sz="3200" dirty="0"/>
              <a:t>Н</a:t>
            </a:r>
            <a:r>
              <a:rPr lang="ru-RU" sz="3200" baseline="-25000" dirty="0"/>
              <a:t>7</a:t>
            </a:r>
            <a:r>
              <a:rPr lang="ru-RU" sz="3200" dirty="0"/>
              <a:t>ОН-пропанол</a:t>
            </a:r>
          </a:p>
          <a:p>
            <a:r>
              <a:rPr lang="ru-RU" sz="3200" dirty="0" smtClean="0"/>
              <a:t>Непредельные:СН</a:t>
            </a:r>
            <a:r>
              <a:rPr lang="ru-RU" sz="3200" baseline="-25000" dirty="0" smtClean="0"/>
              <a:t>2</a:t>
            </a:r>
            <a:r>
              <a:rPr lang="ru-RU" sz="3200" dirty="0" smtClean="0"/>
              <a:t>=СН-СН</a:t>
            </a:r>
            <a:r>
              <a:rPr lang="ru-RU" sz="3200" baseline="-25000" dirty="0" smtClean="0"/>
              <a:t>2</a:t>
            </a:r>
            <a:r>
              <a:rPr lang="ru-RU" sz="3200" dirty="0" smtClean="0"/>
              <a:t>-ОН-пропен-2-ол-1</a:t>
            </a:r>
          </a:p>
          <a:p>
            <a:r>
              <a:rPr lang="ru-RU" sz="3200" dirty="0" smtClean="0"/>
              <a:t>Ароматические:С</a:t>
            </a:r>
            <a:r>
              <a:rPr lang="ru-RU" sz="3200" baseline="-25000" dirty="0" smtClean="0"/>
              <a:t>6</a:t>
            </a:r>
            <a:r>
              <a:rPr lang="ru-RU" sz="3200" dirty="0" smtClean="0"/>
              <a:t>Н</a:t>
            </a:r>
            <a:r>
              <a:rPr lang="ru-RU" sz="3200" baseline="-25000" dirty="0" smtClean="0"/>
              <a:t>5</a:t>
            </a:r>
            <a:r>
              <a:rPr lang="ru-RU" sz="3200" dirty="0" smtClean="0"/>
              <a:t>-СН</a:t>
            </a:r>
            <a:r>
              <a:rPr lang="ru-RU" sz="3200" baseline="-25000" dirty="0" smtClean="0"/>
              <a:t>2</a:t>
            </a:r>
            <a:r>
              <a:rPr lang="ru-RU" sz="3200" dirty="0" smtClean="0"/>
              <a:t>-ОН-            </a:t>
            </a:r>
            <a:r>
              <a:rPr lang="ru-RU" sz="3200" dirty="0" err="1" smtClean="0"/>
              <a:t>фенилметанол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1336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Классификация спиртов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1"/>
            <a:ext cx="7571184" cy="2468488"/>
          </a:xfrm>
        </p:spPr>
        <p:txBody>
          <a:bodyPr>
            <a:noAutofit/>
          </a:bodyPr>
          <a:lstStyle/>
          <a:p>
            <a:r>
              <a:rPr lang="ru-RU" sz="3200" u="sng" dirty="0">
                <a:latin typeface="Goudy Stout" pitchFamily="18" charset="0"/>
              </a:rPr>
              <a:t>По характеру атома углерода спирты делятся на</a:t>
            </a:r>
            <a:r>
              <a:rPr lang="ru-RU" sz="3200" u="sng" dirty="0"/>
              <a:t>:</a:t>
            </a:r>
          </a:p>
          <a:p>
            <a:r>
              <a:rPr lang="ru-RU" sz="3200" dirty="0" smtClean="0"/>
              <a:t>Первичные:СН</a:t>
            </a:r>
            <a:r>
              <a:rPr lang="ru-RU" sz="3200" baseline="-25000" dirty="0" smtClean="0"/>
              <a:t>3</a:t>
            </a:r>
            <a:r>
              <a:rPr lang="ru-RU" sz="3200" dirty="0" smtClean="0"/>
              <a:t>СН</a:t>
            </a:r>
            <a:r>
              <a:rPr lang="ru-RU" sz="3200" baseline="-25000" dirty="0" smtClean="0"/>
              <a:t>2</a:t>
            </a:r>
            <a:r>
              <a:rPr lang="ru-RU" sz="3200" dirty="0" smtClean="0"/>
              <a:t>СН</a:t>
            </a:r>
            <a:r>
              <a:rPr lang="ru-RU" sz="3200" baseline="-25000" dirty="0" smtClean="0"/>
              <a:t>2</a:t>
            </a:r>
            <a:r>
              <a:rPr lang="ru-RU" sz="3200" dirty="0" smtClean="0"/>
              <a:t>-ОН пропанол-1 </a:t>
            </a:r>
            <a:endParaRPr lang="ru-RU" sz="3200" dirty="0"/>
          </a:p>
          <a:p>
            <a:r>
              <a:rPr lang="ru-RU" sz="3200" dirty="0" smtClean="0"/>
              <a:t>Вторичные:СН</a:t>
            </a:r>
            <a:r>
              <a:rPr lang="ru-RU" sz="3200" baseline="-25000" dirty="0" smtClean="0"/>
              <a:t>3</a:t>
            </a:r>
            <a:r>
              <a:rPr lang="ru-RU" sz="3200" dirty="0" smtClean="0"/>
              <a:t>-СНОН-СН</a:t>
            </a:r>
            <a:r>
              <a:rPr lang="ru-RU" sz="3200" baseline="-25000" dirty="0" smtClean="0"/>
              <a:t>3</a:t>
            </a:r>
            <a:r>
              <a:rPr lang="ru-RU" sz="3200" dirty="0" smtClean="0"/>
              <a:t> пропанол-2</a:t>
            </a:r>
            <a:endParaRPr lang="ru-RU" sz="3200" dirty="0"/>
          </a:p>
          <a:p>
            <a:r>
              <a:rPr lang="ru-RU" sz="3200" dirty="0"/>
              <a:t>Третичные:СН</a:t>
            </a:r>
            <a:r>
              <a:rPr lang="ru-RU" sz="3200" baseline="-25000" dirty="0"/>
              <a:t>3</a:t>
            </a:r>
            <a:r>
              <a:rPr lang="ru-RU" sz="3200" dirty="0"/>
              <a:t>-С(СН</a:t>
            </a:r>
            <a:r>
              <a:rPr lang="ru-RU" sz="3200" baseline="-25000" dirty="0"/>
              <a:t>3</a:t>
            </a:r>
            <a:r>
              <a:rPr lang="ru-RU" sz="3200" dirty="0"/>
              <a:t>)ОН-СН</a:t>
            </a:r>
            <a:r>
              <a:rPr lang="ru-RU" sz="3200" baseline="-25000" dirty="0"/>
              <a:t>3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0742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Названия спиртов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 образовании названий спиртов к названию углеводорода, соответствующего спирту, добавляют суффикс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Цифрами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после суффикса указывают положение гидроксильной группы в главной цепи: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СН</a:t>
            </a:r>
            <a:r>
              <a:rPr 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-СН</a:t>
            </a:r>
            <a:r>
              <a:rPr 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-СН</a:t>
            </a:r>
            <a:r>
              <a:rPr 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-СН</a:t>
            </a:r>
            <a:r>
              <a:rPr 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-ОН-бутанол-1</a:t>
            </a:r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0820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Изомерия спиртов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sz="2400" dirty="0">
                <a:latin typeface="Goudy Stout" pitchFamily="18" charset="0"/>
              </a:rPr>
              <a:t>Спирты образуют изомеры</a:t>
            </a:r>
            <a:r>
              <a:rPr lang="ru-RU" dirty="0"/>
              <a:t>: </a:t>
            </a:r>
            <a:endParaRPr lang="ru-RU" dirty="0" smtClean="0"/>
          </a:p>
          <a:p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sz="2400" i="1" dirty="0">
                <a:latin typeface="Goudy Stout" pitchFamily="18" charset="0"/>
              </a:rPr>
              <a:t>углеродного скелета</a:t>
            </a:r>
          </a:p>
          <a:p>
            <a:r>
              <a:rPr lang="ru-RU" dirty="0"/>
              <a:t>СН</a:t>
            </a:r>
            <a:r>
              <a:rPr lang="ru-RU" baseline="-25000" dirty="0"/>
              <a:t>3</a:t>
            </a:r>
            <a:r>
              <a:rPr lang="ru-RU" dirty="0"/>
              <a:t>-СН(СН</a:t>
            </a:r>
            <a:r>
              <a:rPr lang="ru-RU" baseline="-25000" dirty="0"/>
              <a:t>3</a:t>
            </a:r>
            <a:r>
              <a:rPr lang="ru-RU" dirty="0"/>
              <a:t>)-СН</a:t>
            </a:r>
            <a:r>
              <a:rPr lang="ru-RU" baseline="-25000" dirty="0"/>
              <a:t>2</a:t>
            </a:r>
            <a:r>
              <a:rPr lang="ru-RU" dirty="0"/>
              <a:t>-ОН-2-метилпропанол-1</a:t>
            </a:r>
          </a:p>
          <a:p>
            <a:r>
              <a:rPr lang="ru-RU" dirty="0" smtClean="0"/>
              <a:t> </a:t>
            </a:r>
            <a:r>
              <a:rPr lang="ru-RU" dirty="0"/>
              <a:t>2) </a:t>
            </a:r>
            <a:r>
              <a:rPr lang="ru-RU" i="1" dirty="0"/>
              <a:t>положения функциональной группы</a:t>
            </a:r>
            <a:r>
              <a:rPr lang="ru-RU" dirty="0"/>
              <a:t>  </a:t>
            </a:r>
          </a:p>
          <a:p>
            <a:r>
              <a:rPr lang="ru-RU" dirty="0"/>
              <a:t> СН</a:t>
            </a:r>
            <a:r>
              <a:rPr lang="ru-RU" baseline="-25000" dirty="0"/>
              <a:t>3</a:t>
            </a:r>
            <a:r>
              <a:rPr lang="ru-RU" dirty="0"/>
              <a:t>-СНОН-СН</a:t>
            </a:r>
            <a:r>
              <a:rPr lang="ru-RU" baseline="-25000" dirty="0"/>
              <a:t>2</a:t>
            </a:r>
            <a:r>
              <a:rPr lang="ru-RU" dirty="0"/>
              <a:t>-СН</a:t>
            </a:r>
            <a:r>
              <a:rPr lang="ru-RU" baseline="-25000" dirty="0"/>
              <a:t>3</a:t>
            </a:r>
            <a:r>
              <a:rPr lang="ru-RU" dirty="0"/>
              <a:t>-бутанол-2 </a:t>
            </a:r>
          </a:p>
          <a:p>
            <a:r>
              <a:rPr lang="ru-RU" dirty="0"/>
              <a:t>  </a:t>
            </a:r>
            <a:r>
              <a:rPr lang="ru-RU" i="1" dirty="0" smtClean="0"/>
              <a:t>3) для </a:t>
            </a:r>
            <a:r>
              <a:rPr lang="ru-RU" i="1" dirty="0"/>
              <a:t>них характерна межклассовая изомерия- спирты </a:t>
            </a:r>
            <a:r>
              <a:rPr lang="ru-RU" i="1" dirty="0" err="1"/>
              <a:t>изомерны</a:t>
            </a:r>
            <a:r>
              <a:rPr lang="ru-RU" i="1" dirty="0"/>
              <a:t> простым эфирам</a:t>
            </a:r>
          </a:p>
          <a:p>
            <a:r>
              <a:rPr lang="ru-RU" dirty="0"/>
              <a:t>СН</a:t>
            </a:r>
            <a:r>
              <a:rPr lang="ru-RU" baseline="-25000" dirty="0"/>
              <a:t>3</a:t>
            </a:r>
            <a:r>
              <a:rPr lang="ru-RU" dirty="0"/>
              <a:t>-СН</a:t>
            </a:r>
            <a:r>
              <a:rPr lang="ru-RU" baseline="-25000" dirty="0"/>
              <a:t>2</a:t>
            </a:r>
            <a:r>
              <a:rPr lang="ru-RU" dirty="0"/>
              <a:t>-ОН и </a:t>
            </a:r>
            <a:r>
              <a:rPr lang="ru-RU" dirty="0" smtClean="0"/>
              <a:t> СН</a:t>
            </a:r>
            <a:r>
              <a:rPr lang="ru-RU" baseline="-25000" dirty="0" smtClean="0"/>
              <a:t>3</a:t>
            </a:r>
            <a:r>
              <a:rPr lang="ru-RU" dirty="0" smtClean="0"/>
              <a:t>-О-СН</a:t>
            </a:r>
            <a:r>
              <a:rPr lang="ru-RU" baseline="-25000" dirty="0" smtClean="0"/>
              <a:t>3</a:t>
            </a:r>
            <a:endParaRPr lang="ru-RU" baseline="-25000" dirty="0"/>
          </a:p>
          <a:p>
            <a:r>
              <a:rPr lang="ru-RU" dirty="0"/>
              <a:t>Этанол            </a:t>
            </a:r>
            <a:r>
              <a:rPr lang="ru-RU" dirty="0" err="1"/>
              <a:t>диметиловый</a:t>
            </a:r>
            <a:r>
              <a:rPr lang="ru-RU" dirty="0"/>
              <a:t> эфир</a:t>
            </a:r>
          </a:p>
        </p:txBody>
      </p:sp>
    </p:spTree>
    <p:extLst>
      <p:ext uri="{BB962C8B-B14F-4D97-AF65-F5344CB8AC3E}">
        <p14:creationId xmlns:p14="http://schemas.microsoft.com/office/powerpoint/2010/main" val="297728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11144" cy="1371600"/>
          </a:xfrm>
        </p:spPr>
        <p:txBody>
          <a:bodyPr/>
          <a:lstStyle/>
          <a:p>
            <a:pPr algn="ctr"/>
            <a:r>
              <a:rPr lang="ru-RU" dirty="0" smtClean="0"/>
              <a:t>Физические 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1"/>
            <a:ext cx="7620000" cy="3548608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dirty="0" smtClean="0"/>
              <a:t>Между </a:t>
            </a:r>
            <a:r>
              <a:rPr lang="ru-RU" dirty="0"/>
              <a:t>молекулами спиртов возникают водородные связи это приводит к тому, что спирты имеют аномально высокие для своей молекулярной массы температуры кипения. </a:t>
            </a:r>
            <a:endParaRPr lang="ru-RU" dirty="0" smtClean="0"/>
          </a:p>
          <a:p>
            <a:pPr marL="457200" indent="-457200">
              <a:buAutoNum type="arabicPeriod"/>
            </a:pPr>
            <a:r>
              <a:rPr lang="ru-RU" dirty="0" smtClean="0"/>
              <a:t>По </a:t>
            </a:r>
            <a:r>
              <a:rPr lang="ru-RU" dirty="0"/>
              <a:t>этой же причине, первые представители спиртов являются жидкостями, а не газами. Высшие спирты(начиная с С</a:t>
            </a:r>
            <a:r>
              <a:rPr lang="ru-RU" baseline="-25000" dirty="0"/>
              <a:t>12</a:t>
            </a:r>
            <a:r>
              <a:rPr lang="ru-RU" dirty="0"/>
              <a:t>Н</a:t>
            </a:r>
            <a:r>
              <a:rPr lang="ru-RU" baseline="-25000" dirty="0"/>
              <a:t>25</a:t>
            </a:r>
            <a:r>
              <a:rPr lang="ru-RU" dirty="0"/>
              <a:t>ОН) при комнатной температуре- твердые вещества.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437112"/>
            <a:ext cx="3227562" cy="22857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401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499176" cy="1371600"/>
          </a:xfrm>
        </p:spPr>
        <p:txBody>
          <a:bodyPr/>
          <a:lstStyle/>
          <a:p>
            <a:pPr algn="ctr"/>
            <a:r>
              <a:rPr lang="ru-RU" dirty="0" smtClean="0"/>
              <a:t>Физические 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3200" dirty="0"/>
              <a:t>Низшие спирты имеют характерный алкогольный запах и жгучий вкус, они хорошо растворимы в воде. </a:t>
            </a:r>
            <a:endParaRPr lang="ru-RU" sz="3200" dirty="0" smtClean="0"/>
          </a:p>
          <a:p>
            <a:r>
              <a:rPr lang="ru-RU" sz="3200" dirty="0" smtClean="0"/>
              <a:t>По </a:t>
            </a:r>
            <a:r>
              <a:rPr lang="ru-RU" sz="3200" dirty="0"/>
              <a:t>мере увеличения углеводородного радикала растворимость спиртов </a:t>
            </a:r>
            <a:endParaRPr lang="ru-RU" sz="3200" dirty="0" smtClean="0"/>
          </a:p>
          <a:p>
            <a:r>
              <a:rPr lang="ru-RU" sz="3200" dirty="0" smtClean="0"/>
              <a:t>в </a:t>
            </a:r>
            <a:r>
              <a:rPr lang="ru-RU" sz="3200" dirty="0"/>
              <a:t>воде понижается, и </a:t>
            </a:r>
            <a:endParaRPr lang="ru-RU" sz="3200" dirty="0" smtClean="0"/>
          </a:p>
          <a:p>
            <a:r>
              <a:rPr lang="ru-RU" sz="3200" dirty="0" err="1" smtClean="0"/>
              <a:t>октанол</a:t>
            </a:r>
            <a:r>
              <a:rPr lang="ru-RU" sz="3200" dirty="0" smtClean="0"/>
              <a:t> уже </a:t>
            </a:r>
            <a:r>
              <a:rPr lang="ru-RU" sz="3200" dirty="0"/>
              <a:t>не </a:t>
            </a:r>
            <a:endParaRPr lang="ru-RU" sz="3200" dirty="0" smtClean="0"/>
          </a:p>
          <a:p>
            <a:r>
              <a:rPr lang="ru-RU" sz="3200" dirty="0" smtClean="0"/>
              <a:t>смешивается с водой.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72248"/>
            <a:ext cx="2520280" cy="202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966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283152" cy="1116042"/>
          </a:xfrm>
        </p:spPr>
        <p:txBody>
          <a:bodyPr/>
          <a:lstStyle/>
          <a:p>
            <a:r>
              <a:rPr lang="ru-RU" dirty="0" smtClean="0"/>
              <a:t>Химические свойства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3200" dirty="0" smtClean="0"/>
              <a:t>1. Взаимодействие </a:t>
            </a:r>
            <a:r>
              <a:rPr lang="ru-RU" sz="3200" dirty="0"/>
              <a:t>спиртов со щелочными и щелочноземельными </a:t>
            </a:r>
            <a:r>
              <a:rPr lang="ru-RU" sz="3200" dirty="0" smtClean="0"/>
              <a:t>металлами:</a:t>
            </a:r>
            <a:endParaRPr lang="en-US" sz="3200" dirty="0"/>
          </a:p>
          <a:p>
            <a:pPr>
              <a:lnSpc>
                <a:spcPct val="90000"/>
              </a:lnSpc>
            </a:pPr>
            <a:r>
              <a:rPr lang="en-US" sz="3200" dirty="0"/>
              <a:t> </a:t>
            </a:r>
            <a:r>
              <a:rPr lang="en-US" sz="3200" dirty="0" smtClean="0"/>
              <a:t>2Na+2C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H</a:t>
            </a:r>
            <a:r>
              <a:rPr lang="en-US" sz="3200" baseline="-25000" dirty="0" smtClean="0"/>
              <a:t>5</a:t>
            </a:r>
            <a:r>
              <a:rPr lang="en-US" sz="3200" dirty="0" smtClean="0"/>
              <a:t>OH</a:t>
            </a:r>
            <a:r>
              <a:rPr lang="ru-RU" sz="3200" dirty="0" smtClean="0"/>
              <a:t> =    </a:t>
            </a:r>
            <a:r>
              <a:rPr lang="en-US" sz="3200" dirty="0" smtClean="0"/>
              <a:t>2C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H</a:t>
            </a:r>
            <a:r>
              <a:rPr lang="en-US" sz="3200" baseline="-25000" dirty="0" smtClean="0"/>
              <a:t>5</a:t>
            </a:r>
            <a:r>
              <a:rPr lang="en-US" sz="3200" dirty="0" smtClean="0"/>
              <a:t>ONa</a:t>
            </a:r>
            <a:r>
              <a:rPr lang="ru-RU" sz="3200" dirty="0" smtClean="0"/>
              <a:t> </a:t>
            </a:r>
            <a:r>
              <a:rPr lang="en-US" sz="3200" dirty="0"/>
              <a:t>+</a:t>
            </a:r>
            <a:r>
              <a:rPr lang="ru-RU" sz="3200" dirty="0"/>
              <a:t> </a:t>
            </a:r>
            <a:r>
              <a:rPr lang="en-US" sz="3200" dirty="0"/>
              <a:t>H</a:t>
            </a:r>
            <a:r>
              <a:rPr lang="en-US" sz="3200" baseline="-25000" dirty="0"/>
              <a:t>2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36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49</TotalTime>
  <Words>942</Words>
  <Application>Microsoft Office PowerPoint</Application>
  <PresentationFormat>Экран (4:3)</PresentationFormat>
  <Paragraphs>82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Главная</vt:lpstr>
      <vt:lpstr>Спирты</vt:lpstr>
      <vt:lpstr>Классификация спиртов</vt:lpstr>
      <vt:lpstr>Классификация спиртов</vt:lpstr>
      <vt:lpstr>Классификация спиртов</vt:lpstr>
      <vt:lpstr>Названия спиртов</vt:lpstr>
      <vt:lpstr>Изомерия спиртов</vt:lpstr>
      <vt:lpstr>Физические свойства</vt:lpstr>
      <vt:lpstr>Физические свойства</vt:lpstr>
      <vt:lpstr>Химические свойства</vt:lpstr>
      <vt:lpstr>Химические свойства</vt:lpstr>
      <vt:lpstr>Химические свойства</vt:lpstr>
      <vt:lpstr>Химические свойства</vt:lpstr>
      <vt:lpstr>Химические свойства</vt:lpstr>
      <vt:lpstr>Отдельные представители спиртов</vt:lpstr>
      <vt:lpstr>Этиловый спирт в медицине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Спирты</dc:title>
  <dc:creator>User</dc:creator>
  <cp:lastModifiedBy>User</cp:lastModifiedBy>
  <cp:revision>8</cp:revision>
  <dcterms:created xsi:type="dcterms:W3CDTF">2013-11-15T10:57:52Z</dcterms:created>
  <dcterms:modified xsi:type="dcterms:W3CDTF">2013-11-15T11:54:45Z</dcterms:modified>
</cp:coreProperties>
</file>