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94624" autoAdjust="0"/>
  </p:normalViewPr>
  <p:slideViewPr>
    <p:cSldViewPr>
      <p:cViewPr>
        <p:scale>
          <a:sx n="54" d="100"/>
          <a:sy n="54" d="100"/>
        </p:scale>
        <p:origin x="-105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C251C60-BE1D-4C15-A9A4-F5C57135FD91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3DDA076-75C4-4F25-8399-66E5C82A1E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251C60-BE1D-4C15-A9A4-F5C57135FD91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DA076-75C4-4F25-8399-66E5C82A1E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251C60-BE1D-4C15-A9A4-F5C57135FD91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DA076-75C4-4F25-8399-66E5C82A1E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251C60-BE1D-4C15-A9A4-F5C57135FD91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DA076-75C4-4F25-8399-66E5C82A1E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C251C60-BE1D-4C15-A9A4-F5C57135FD91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3DDA076-75C4-4F25-8399-66E5C82A1E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251C60-BE1D-4C15-A9A4-F5C57135FD91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3DDA076-75C4-4F25-8399-66E5C82A1E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251C60-BE1D-4C15-A9A4-F5C57135FD91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3DDA076-75C4-4F25-8399-66E5C82A1E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251C60-BE1D-4C15-A9A4-F5C57135FD91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DA076-75C4-4F25-8399-66E5C82A1E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251C60-BE1D-4C15-A9A4-F5C57135FD91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DA076-75C4-4F25-8399-66E5C82A1E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C251C60-BE1D-4C15-A9A4-F5C57135FD91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3DDA076-75C4-4F25-8399-66E5C82A1E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C251C60-BE1D-4C15-A9A4-F5C57135FD91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3DDA076-75C4-4F25-8399-66E5C82A1E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White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C251C60-BE1D-4C15-A9A4-F5C57135FD91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63DDA076-75C4-4F25-8399-66E5C82A1E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/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slide" Target="slide1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1%D0%B8%D1%81%D1%82%D0%B5%D0%BC%D0%B0_%D0%BF%D0%BE%D0%B4%D0%B4%D0%B5%D1%80%D0%B6%D0%BA%D0%B8_%D0%BF%D1%80%D0%B8%D0%BD%D1%8F%D1%82%D0%B8%D1%8F_%D1%80%D0%B5%D1%88%D0%B5%D0%BD%D0%B8%D0%B9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slide" Target="slide1.xml"/><Relationship Id="rId5" Type="http://schemas.openxmlformats.org/officeDocument/2006/relationships/slide" Target="slide2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slide" Target="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slide" Target="slide3.xml"/><Relationship Id="rId5" Type="http://schemas.openxmlformats.org/officeDocument/2006/relationships/slide" Target="slide5.x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slide" Target="slide1.xml"/><Relationship Id="rId5" Type="http://schemas.openxmlformats.org/officeDocument/2006/relationships/slide" Target="slide5.xml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5" Type="http://schemas.openxmlformats.org/officeDocument/2006/relationships/slide" Target="slide1.xml"/><Relationship Id="rId4" Type="http://schemas.openxmlformats.org/officeDocument/2006/relationships/slide" Target="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5" Type="http://schemas.openxmlformats.org/officeDocument/2006/relationships/slide" Target="slide1.xml"/><Relationship Id="rId4" Type="http://schemas.openxmlformats.org/officeDocument/2006/relationships/slide" Target="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4572008"/>
            <a:ext cx="7550858" cy="1752600"/>
          </a:xfrm>
        </p:spPr>
        <p:txBody>
          <a:bodyPr>
            <a:normAutofit/>
          </a:bodyPr>
          <a:lstStyle/>
          <a:p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428604"/>
            <a:ext cx="7772400" cy="1714512"/>
          </a:xfrm>
          <a:ln>
            <a:noFill/>
          </a:ln>
          <a:effectLst>
            <a:innerShdw blurRad="63500" dist="50800" dir="13500000">
              <a:schemeClr val="tx1">
                <a:lumMod val="50000"/>
                <a:alpha val="51000"/>
              </a:schemeClr>
            </a:innerShdw>
          </a:effectLst>
          <a:scene3d>
            <a:camera prst="orthographicFront"/>
            <a:lightRig rig="flat" dir="tl">
              <a:rot lat="0" lon="0" rev="6600000"/>
            </a:lightRig>
          </a:scene3d>
          <a:sp3d>
            <a:bevelB prst="relaxedInset"/>
          </a:sp3d>
        </p:spPr>
        <p:txBody>
          <a:bodyPr>
            <a:normAutofit fontScale="90000"/>
            <a:scene3d>
              <a:camera prst="orthographicFront"/>
              <a:lightRig rig="soft" dir="t">
                <a:rot lat="0" lon="0" rev="24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Представление об автоматических и автоматизированных системах управления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Жизненный цикл АС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Сопровождение АС.</a:t>
            </a:r>
          </a:p>
          <a:p>
            <a:pPr lvl="1"/>
            <a:r>
              <a:rPr lang="ru-RU" dirty="0" smtClean="0"/>
              <a:t>Выполнение работ в соответствии с гарантийными </a:t>
            </a:r>
            <a:r>
              <a:rPr lang="ru-RU" dirty="0" smtClean="0"/>
              <a:t>обязательствами.</a:t>
            </a:r>
            <a:endParaRPr lang="ru-RU" dirty="0" smtClean="0"/>
          </a:p>
          <a:p>
            <a:pPr lvl="1"/>
            <a:r>
              <a:rPr lang="ru-RU" dirty="0" smtClean="0"/>
              <a:t>Послегарантийное </a:t>
            </a:r>
            <a:r>
              <a:rPr lang="ru-RU" dirty="0" smtClean="0"/>
              <a:t>обслуживание.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8200" name="Picture 8" descr="C:\Program Files\Microsoft Office\MEDIA\CAGCAT10\j0287005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29463" y="2717800"/>
            <a:ext cx="1357312" cy="2332038"/>
          </a:xfrm>
          <a:prstGeom prst="rect">
            <a:avLst/>
          </a:prstGeom>
          <a:noFill/>
        </p:spPr>
      </p:pic>
      <p:sp>
        <p:nvSpPr>
          <p:cNvPr id="11" name="Стрелка вправо 10">
            <a:hlinkClick r:id="" action="ppaction://noaction"/>
          </p:cNvPr>
          <p:cNvSpPr/>
          <p:nvPr/>
        </p:nvSpPr>
        <p:spPr>
          <a:xfrm>
            <a:off x="8143900" y="5929330"/>
            <a:ext cx="571504" cy="571504"/>
          </a:xfrm>
          <a:prstGeom prst="rightArrow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>
            <a:hlinkClick r:id="rId3" action="ppaction://hlinksldjump"/>
          </p:cNvPr>
          <p:cNvSpPr/>
          <p:nvPr/>
        </p:nvSpPr>
        <p:spPr>
          <a:xfrm rot="10800000">
            <a:off x="7429520" y="5929330"/>
            <a:ext cx="571504" cy="571504"/>
          </a:xfrm>
          <a:prstGeom prst="rightArrow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C:\Program Files\Microsoft Office\MEDIA\CAGCAT10\j0240719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6900" y="3937000"/>
            <a:ext cx="1403332" cy="2203595"/>
          </a:xfrm>
          <a:prstGeom prst="rect">
            <a:avLst/>
          </a:prstGeom>
          <a:noFill/>
        </p:spPr>
      </p:pic>
      <p:pic>
        <p:nvPicPr>
          <p:cNvPr id="2051" name="Picture 3" descr="C:\Program Files\Microsoft Office\MEDIA\CAGCAT10\j0293240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29586" y="714356"/>
            <a:ext cx="958098" cy="706427"/>
          </a:xfrm>
          <a:prstGeom prst="rect">
            <a:avLst/>
          </a:prstGeom>
          <a:noFill/>
        </p:spPr>
      </p:pic>
      <p:sp>
        <p:nvSpPr>
          <p:cNvPr id="15" name="Умножение 14">
            <a:hlinkClick r:id="rId6" action="ppaction://hlinksldjump"/>
          </p:cNvPr>
          <p:cNvSpPr/>
          <p:nvPr/>
        </p:nvSpPr>
        <p:spPr>
          <a:xfrm>
            <a:off x="7786710" y="5500702"/>
            <a:ext cx="500066" cy="57150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Tm="7000">
    <p:split orient="vert"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889448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40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Автоматизированная система</a:t>
            </a:r>
            <a:endParaRPr lang="ru-RU" sz="40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2800" b="1" i="1" u="sng" spc="300" dirty="0" smtClean="0">
                <a:ln/>
                <a:solidFill>
                  <a:schemeClr val="accent3"/>
                </a:solidFill>
              </a:rPr>
              <a:t>Автоматизированная система управления</a:t>
            </a:r>
            <a:r>
              <a:rPr lang="ru-RU" sz="2800" b="1" dirty="0" smtClean="0">
                <a:ln/>
                <a:solidFill>
                  <a:schemeClr val="accent3"/>
                </a:solidFill>
              </a:rPr>
              <a:t> </a:t>
            </a:r>
            <a:r>
              <a:rPr lang="ru-RU" sz="2800" dirty="0" smtClean="0">
                <a:ln/>
                <a:solidFill>
                  <a:schemeClr val="accent3"/>
                </a:solidFill>
              </a:rPr>
              <a:t>(</a:t>
            </a:r>
            <a:r>
              <a:rPr lang="ru-RU" sz="2800" dirty="0" smtClean="0">
                <a:ln/>
                <a:solidFill>
                  <a:schemeClr val="accent3"/>
                </a:solidFill>
              </a:rPr>
              <a:t> АСУ) — комплекс аппаратных и программных средств, предназначенный для управления различными процессами в рамках технологического процесса, производства, предприятия.</a:t>
            </a:r>
            <a:endParaRPr lang="ru-RU" sz="2800" dirty="0">
              <a:ln/>
              <a:solidFill>
                <a:schemeClr val="accent3"/>
              </a:solidFill>
            </a:endParaRPr>
          </a:p>
        </p:txBody>
      </p:sp>
      <p:pic>
        <p:nvPicPr>
          <p:cNvPr id="1027" name="Picture 3" descr="C:\Program Files\Microsoft Office\MEDIA\CAGCAT10\j019640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4714884"/>
            <a:ext cx="1695298" cy="1812341"/>
          </a:xfrm>
          <a:prstGeom prst="rect">
            <a:avLst/>
          </a:prstGeom>
          <a:noFill/>
        </p:spPr>
      </p:pic>
      <p:sp>
        <p:nvSpPr>
          <p:cNvPr id="10" name="Стрелка вправо 9">
            <a:hlinkClick r:id="rId4" action="ppaction://hlinksldjump"/>
          </p:cNvPr>
          <p:cNvSpPr/>
          <p:nvPr/>
        </p:nvSpPr>
        <p:spPr>
          <a:xfrm>
            <a:off x="8143900" y="5857892"/>
            <a:ext cx="571504" cy="571504"/>
          </a:xfrm>
          <a:prstGeom prst="rightArrow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>
            <a:hlinkClick r:id="rId5" action="ppaction://hlinksldjump"/>
          </p:cNvPr>
          <p:cNvSpPr/>
          <p:nvPr/>
        </p:nvSpPr>
        <p:spPr>
          <a:xfrm rot="10800000">
            <a:off x="7429520" y="5857892"/>
            <a:ext cx="571504" cy="571504"/>
          </a:xfrm>
          <a:prstGeom prst="rightArrow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множение 11">
            <a:hlinkClick r:id="rId5" action="ppaction://hlinksldjump"/>
          </p:cNvPr>
          <p:cNvSpPr/>
          <p:nvPr/>
        </p:nvSpPr>
        <p:spPr>
          <a:xfrm>
            <a:off x="7786710" y="5357826"/>
            <a:ext cx="500066" cy="57150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3" descr="C:\Program Files\Microsoft Office\MEDIA\CAGCAT10\j019640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384" y="4867284"/>
            <a:ext cx="1695298" cy="1812341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571472" y="714356"/>
            <a:ext cx="8283923" cy="753618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b="1" dirty="0" smtClean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Область применения АСУ</a:t>
            </a:r>
            <a:endParaRPr lang="ru-RU" b="1" dirty="0">
              <a:ln>
                <a:prstDash val="solid"/>
              </a:ln>
              <a:solidFill>
                <a:srgbClr val="FF000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u="sng" spc="-150" dirty="0" smtClean="0"/>
              <a:t>АСУ</a:t>
            </a:r>
            <a:r>
              <a:rPr lang="ru-RU" spc="-150" dirty="0" smtClean="0"/>
              <a:t> применяются в различных отраслях промышленности, энергетике, транспорте и т. п. Термин «автоматизированная», в отличие от термина «автоматическая», подчёркивает сохранение за человеком-оператором некоторых функций, либо наиболее общего, целеполагающего характера, либо не поддающихся автоматизации. </a:t>
            </a:r>
            <a:endParaRPr lang="ru-RU" spc="-150" dirty="0" smtClean="0"/>
          </a:p>
          <a:p>
            <a:pPr marL="0" indent="0">
              <a:buNone/>
            </a:pPr>
            <a:r>
              <a:rPr lang="ru-RU" spc="-150" dirty="0" smtClean="0"/>
              <a:t>АСУ </a:t>
            </a:r>
            <a:r>
              <a:rPr lang="ru-RU" spc="-150" dirty="0" smtClean="0"/>
              <a:t>с </a:t>
            </a:r>
            <a:r>
              <a:rPr lang="ru-RU" spc="-150" dirty="0" smtClean="0">
                <a:hlinkClick r:id="rId3" tooltip="Система поддержки принятия решений"/>
              </a:rPr>
              <a:t>Системой поддержки принятия решений</a:t>
            </a:r>
            <a:r>
              <a:rPr lang="ru-RU" spc="-150" dirty="0" smtClean="0"/>
              <a:t> (СППР), являются основным инструментом повышения обоснованности управленческих решений.</a:t>
            </a:r>
            <a:endParaRPr lang="ru-RU" spc="-150" dirty="0"/>
          </a:p>
        </p:txBody>
      </p:sp>
      <p:sp>
        <p:nvSpPr>
          <p:cNvPr id="4" name="Стрелка вправо 3">
            <a:hlinkClick r:id="rId4" action="ppaction://hlinksldjump"/>
          </p:cNvPr>
          <p:cNvSpPr/>
          <p:nvPr/>
        </p:nvSpPr>
        <p:spPr>
          <a:xfrm>
            <a:off x="8072462" y="6000768"/>
            <a:ext cx="571504" cy="571504"/>
          </a:xfrm>
          <a:prstGeom prst="rightArrow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>
            <a:hlinkClick r:id="rId5" action="ppaction://hlinksldjump"/>
          </p:cNvPr>
          <p:cNvSpPr/>
          <p:nvPr/>
        </p:nvSpPr>
        <p:spPr>
          <a:xfrm rot="10800000">
            <a:off x="7358082" y="6000768"/>
            <a:ext cx="571504" cy="571504"/>
          </a:xfrm>
          <a:prstGeom prst="rightArrow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множение 5">
            <a:hlinkClick r:id="rId6" action="ppaction://hlinksldjump"/>
          </p:cNvPr>
          <p:cNvSpPr/>
          <p:nvPr/>
        </p:nvSpPr>
        <p:spPr>
          <a:xfrm>
            <a:off x="7715272" y="5572140"/>
            <a:ext cx="500066" cy="57150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1"/>
    </p:custDataLst>
  </p:cSld>
  <p:clrMapOvr>
    <a:masterClrMapping/>
  </p:clrMapOvr>
  <p:transition advTm="7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Program Files\Microsoft Office\MEDIA\CAGCAT10\j0199549.wmf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 rot="1104771">
            <a:off x="240573" y="4647049"/>
            <a:ext cx="1670609" cy="1794053"/>
          </a:xfrm>
          <a:prstGeom prst="rect">
            <a:avLst/>
          </a:prstGeom>
          <a:noFill/>
        </p:spPr>
      </p:pic>
      <p:pic>
        <p:nvPicPr>
          <p:cNvPr id="2050" name="Picture 2" descr="C:\Program Files\Microsoft Office\MEDIA\CAGCAT10\j0199727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9721054">
            <a:off x="6572264" y="3286124"/>
            <a:ext cx="2270128" cy="223144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Задачи АСУ</a:t>
            </a:r>
            <a:endParaRPr lang="ru-RU" b="1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5786" y="1714488"/>
            <a:ext cx="5786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938186" y="1866888"/>
            <a:ext cx="5786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71472" y="1571612"/>
            <a:ext cx="757242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dirty="0" smtClean="0"/>
              <a:t>повышение </a:t>
            </a:r>
            <a:r>
              <a:rPr lang="ru-RU" sz="2000" dirty="0"/>
              <a:t>эффективности управления </a:t>
            </a:r>
            <a:r>
              <a:rPr lang="ru-RU" sz="2000" dirty="0" smtClean="0"/>
              <a:t>объектом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dirty="0" smtClean="0"/>
              <a:t> рост </a:t>
            </a:r>
            <a:r>
              <a:rPr lang="ru-RU" sz="2000" dirty="0"/>
              <a:t>производительности труда </a:t>
            </a:r>
            <a:endParaRPr lang="ru-RU" sz="2000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dirty="0" smtClean="0"/>
              <a:t>совершенствование </a:t>
            </a:r>
            <a:r>
              <a:rPr lang="ru-RU" sz="2000" dirty="0"/>
              <a:t>методов планирования процесса управления. </a:t>
            </a:r>
            <a:endParaRPr lang="ru-RU" sz="2000" dirty="0" smtClean="0"/>
          </a:p>
          <a:p>
            <a:r>
              <a:rPr lang="ru-RU" sz="2000" dirty="0" smtClean="0"/>
              <a:t>Различают </a:t>
            </a:r>
            <a:r>
              <a:rPr lang="ru-RU" sz="2000" dirty="0"/>
              <a:t>автоматизированные системы управления объектами (технологическими процессами — АСУТП, предприятием — АСУП, отраслью — ОАСУ) и функциональные автоматизированные системы, например, проектирование плановых расчётов, материально-технического снабжения и т. д.</a:t>
            </a:r>
          </a:p>
        </p:txBody>
      </p:sp>
      <p:sp>
        <p:nvSpPr>
          <p:cNvPr id="12" name="Стрелка вправо 11">
            <a:hlinkClick r:id="rId5" action="ppaction://hlinksldjump"/>
          </p:cNvPr>
          <p:cNvSpPr/>
          <p:nvPr/>
        </p:nvSpPr>
        <p:spPr>
          <a:xfrm>
            <a:off x="8143900" y="5929330"/>
            <a:ext cx="571504" cy="571504"/>
          </a:xfrm>
          <a:prstGeom prst="rightArrow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>
            <a:hlinkClick r:id="rId6" action="ppaction://hlinksldjump"/>
          </p:cNvPr>
          <p:cNvSpPr/>
          <p:nvPr/>
        </p:nvSpPr>
        <p:spPr>
          <a:xfrm rot="10800000">
            <a:off x="7429520" y="5929330"/>
            <a:ext cx="571504" cy="571504"/>
          </a:xfrm>
          <a:prstGeom prst="rightArrow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множение 10">
            <a:hlinkClick r:id="rId7" action="ppaction://hlinksldjump"/>
          </p:cNvPr>
          <p:cNvSpPr/>
          <p:nvPr/>
        </p:nvSpPr>
        <p:spPr>
          <a:xfrm>
            <a:off x="7786710" y="5500702"/>
            <a:ext cx="500066" cy="57150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1"/>
    </p:custDataLst>
  </p:cSld>
  <p:clrMapOvr>
    <a:masterClrMapping/>
  </p:clrMapOvr>
  <p:transition advTm="7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57166"/>
            <a:ext cx="88582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Цели автоматизации управления</a:t>
            </a:r>
            <a:endParaRPr lang="ru-RU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711721"/>
          </a:xfrm>
        </p:spPr>
        <p:txBody>
          <a:bodyPr>
            <a:noAutofit/>
          </a:bodyPr>
          <a:lstStyle/>
          <a:p>
            <a:r>
              <a:rPr lang="ru-RU" sz="2000" dirty="0" smtClean="0"/>
              <a:t>Предоставление </a:t>
            </a:r>
            <a:r>
              <a:rPr lang="ru-RU" sz="2000" dirty="0" smtClean="0"/>
              <a:t>лицу, принимающему решение (ЛПР), релевантных данных для принятия </a:t>
            </a:r>
            <a:r>
              <a:rPr lang="ru-RU" sz="2000" dirty="0" smtClean="0"/>
              <a:t>решений.</a:t>
            </a:r>
            <a:endParaRPr lang="ru-RU" sz="2000" dirty="0" smtClean="0"/>
          </a:p>
          <a:p>
            <a:r>
              <a:rPr lang="ru-RU" sz="2000" dirty="0" smtClean="0"/>
              <a:t>Ускорение выполнения отдельных операций по сбору и обработке </a:t>
            </a:r>
            <a:r>
              <a:rPr lang="ru-RU" sz="2000" dirty="0" smtClean="0"/>
              <a:t>данных.</a:t>
            </a:r>
            <a:endParaRPr lang="ru-RU" sz="2000" dirty="0" smtClean="0"/>
          </a:p>
          <a:p>
            <a:r>
              <a:rPr lang="ru-RU" sz="2000" dirty="0" smtClean="0"/>
              <a:t>Снижение количества решений, которые должно принимать </a:t>
            </a:r>
            <a:r>
              <a:rPr lang="ru-RU" sz="2000" dirty="0" smtClean="0"/>
              <a:t>ЛПР.</a:t>
            </a:r>
            <a:endParaRPr lang="ru-RU" sz="2000" dirty="0" smtClean="0"/>
          </a:p>
          <a:p>
            <a:r>
              <a:rPr lang="ru-RU" sz="2000" dirty="0" smtClean="0"/>
              <a:t>Повышение уровня контроля и исполнительской дисциплины</a:t>
            </a:r>
          </a:p>
          <a:p>
            <a:r>
              <a:rPr lang="ru-RU" sz="2000" dirty="0" smtClean="0"/>
              <a:t>Повышение оперативности </a:t>
            </a:r>
            <a:r>
              <a:rPr lang="ru-RU" sz="2000" dirty="0" smtClean="0"/>
              <a:t>управления.</a:t>
            </a:r>
            <a:endParaRPr lang="ru-RU" sz="2000" dirty="0" smtClean="0"/>
          </a:p>
          <a:p>
            <a:r>
              <a:rPr lang="ru-RU" sz="2000" dirty="0" smtClean="0"/>
              <a:t>Снижение затрат ЛПР на выполнение вспомогательных </a:t>
            </a:r>
            <a:r>
              <a:rPr lang="ru-RU" sz="2000" dirty="0" smtClean="0"/>
              <a:t>процессов.</a:t>
            </a:r>
            <a:endParaRPr lang="ru-RU" sz="2000" dirty="0" smtClean="0"/>
          </a:p>
          <a:p>
            <a:r>
              <a:rPr lang="ru-RU" sz="2000" dirty="0" smtClean="0"/>
              <a:t>Повышение степени обоснованности принимаемых </a:t>
            </a:r>
            <a:r>
              <a:rPr lang="ru-RU" sz="2000" dirty="0" smtClean="0"/>
              <a:t>решений.</a:t>
            </a:r>
            <a:endParaRPr lang="ru-RU" sz="2000" dirty="0"/>
          </a:p>
        </p:txBody>
      </p:sp>
      <p:pic>
        <p:nvPicPr>
          <p:cNvPr id="3074" name="Picture 2" descr="C:\Program Files\Microsoft Office\MEDIA\CAGCAT10\j0199661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2396" y="3214686"/>
            <a:ext cx="1295381" cy="1252202"/>
          </a:xfrm>
          <a:prstGeom prst="rect">
            <a:avLst/>
          </a:prstGeom>
          <a:noFill/>
        </p:spPr>
      </p:pic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8215338" y="5857892"/>
            <a:ext cx="571504" cy="571504"/>
          </a:xfrm>
          <a:prstGeom prst="rightArrow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>
            <a:hlinkClick r:id="rId4" action="ppaction://hlinksldjump"/>
          </p:cNvPr>
          <p:cNvSpPr/>
          <p:nvPr/>
        </p:nvSpPr>
        <p:spPr>
          <a:xfrm rot="10800000">
            <a:off x="7521388" y="5878322"/>
            <a:ext cx="571504" cy="571504"/>
          </a:xfrm>
          <a:prstGeom prst="rightArrow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множение 6">
            <a:hlinkClick r:id="rId5" action="ppaction://hlinksldjump"/>
          </p:cNvPr>
          <p:cNvSpPr/>
          <p:nvPr/>
        </p:nvSpPr>
        <p:spPr>
          <a:xfrm>
            <a:off x="7929586" y="5429264"/>
            <a:ext cx="500066" cy="57150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Tm="7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Program Files\Microsoft Office\MEDIA\CAGCAT10\j020558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86644" y="2928934"/>
            <a:ext cx="1634588" cy="15001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Жизненный цикл АС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Формирование требований к АС</a:t>
            </a:r>
          </a:p>
          <a:p>
            <a:pPr lvl="1"/>
            <a:r>
              <a:rPr lang="ru-RU" dirty="0" smtClean="0"/>
              <a:t>Обследование объекта и обоснование необходимости создания </a:t>
            </a:r>
            <a:r>
              <a:rPr lang="ru-RU" dirty="0" smtClean="0"/>
              <a:t>АС.</a:t>
            </a:r>
            <a:endParaRPr lang="ru-RU" dirty="0" smtClean="0"/>
          </a:p>
          <a:p>
            <a:pPr lvl="1"/>
            <a:r>
              <a:rPr lang="ru-RU" dirty="0" smtClean="0"/>
              <a:t>Формирование требований пользователя к </a:t>
            </a:r>
            <a:r>
              <a:rPr lang="ru-RU" dirty="0" smtClean="0"/>
              <a:t>АС.</a:t>
            </a:r>
            <a:endParaRPr lang="ru-RU" dirty="0" smtClean="0"/>
          </a:p>
          <a:p>
            <a:pPr lvl="1"/>
            <a:r>
              <a:rPr lang="ru-RU" dirty="0" smtClean="0"/>
              <a:t>Оформление отчета о выполнении работ и заявки на разработку </a:t>
            </a:r>
            <a:r>
              <a:rPr lang="ru-RU" dirty="0" smtClean="0"/>
              <a:t>АС.</a:t>
            </a:r>
            <a:endParaRPr lang="ru-RU" dirty="0" smtClean="0"/>
          </a:p>
          <a:p>
            <a:r>
              <a:rPr lang="ru-RU" dirty="0" smtClean="0"/>
              <a:t>Разработка концепции АС</a:t>
            </a:r>
          </a:p>
          <a:p>
            <a:pPr lvl="1"/>
            <a:r>
              <a:rPr lang="ru-RU" dirty="0" smtClean="0"/>
              <a:t>Изучение </a:t>
            </a:r>
            <a:r>
              <a:rPr lang="ru-RU" dirty="0" smtClean="0"/>
              <a:t>объекта.</a:t>
            </a:r>
            <a:endParaRPr lang="ru-RU" dirty="0" smtClean="0"/>
          </a:p>
          <a:p>
            <a:pPr lvl="1"/>
            <a:r>
              <a:rPr lang="ru-RU" dirty="0" smtClean="0"/>
              <a:t>Проведение необходимых научно-исследовательских </a:t>
            </a:r>
            <a:r>
              <a:rPr lang="ru-RU" dirty="0" smtClean="0"/>
              <a:t>работ.</a:t>
            </a:r>
            <a:endParaRPr lang="ru-RU" dirty="0" smtClean="0"/>
          </a:p>
          <a:p>
            <a:pPr lvl="1"/>
            <a:r>
              <a:rPr lang="ru-RU" dirty="0" smtClean="0"/>
              <a:t>Разработка вариантов концепции АС и выбор варианта концепции АС, удовлетворяющего требованиям </a:t>
            </a:r>
            <a:r>
              <a:rPr lang="ru-RU" dirty="0" smtClean="0"/>
              <a:t>пользователей.</a:t>
            </a:r>
            <a:endParaRPr lang="ru-RU" dirty="0" smtClean="0"/>
          </a:p>
          <a:p>
            <a:pPr lvl="1"/>
            <a:r>
              <a:rPr lang="ru-RU" dirty="0" smtClean="0"/>
              <a:t>Оформление отчета о проделанной </a:t>
            </a:r>
            <a:r>
              <a:rPr lang="ru-RU" dirty="0" smtClean="0"/>
              <a:t>работе.</a:t>
            </a:r>
            <a:endParaRPr lang="ru-RU" dirty="0" smtClean="0"/>
          </a:p>
          <a:p>
            <a:endParaRPr lang="ru-RU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5" name="Стрелка вправо 4">
            <a:hlinkClick r:id="rId4" action="ppaction://hlinksldjump"/>
          </p:cNvPr>
          <p:cNvSpPr/>
          <p:nvPr/>
        </p:nvSpPr>
        <p:spPr>
          <a:xfrm>
            <a:off x="8143900" y="5857892"/>
            <a:ext cx="571504" cy="571504"/>
          </a:xfrm>
          <a:prstGeom prst="rightArrow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>
            <a:hlinkClick r:id="rId5" action="ppaction://hlinksldjump"/>
          </p:cNvPr>
          <p:cNvSpPr/>
          <p:nvPr/>
        </p:nvSpPr>
        <p:spPr>
          <a:xfrm rot="10800000">
            <a:off x="7429520" y="5857892"/>
            <a:ext cx="571504" cy="571504"/>
          </a:xfrm>
          <a:prstGeom prst="rightArrow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множение 6">
            <a:hlinkClick r:id="rId6" action="ppaction://hlinksldjump"/>
          </p:cNvPr>
          <p:cNvSpPr/>
          <p:nvPr/>
        </p:nvSpPr>
        <p:spPr>
          <a:xfrm>
            <a:off x="7786710" y="5429264"/>
            <a:ext cx="500066" cy="57150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1"/>
    </p:custDataLst>
  </p:cSld>
  <p:clrMapOvr>
    <a:masterClrMapping/>
  </p:clrMapOvr>
  <p:transition advTm="7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Техническое задание</a:t>
            </a:r>
          </a:p>
          <a:p>
            <a:pPr lvl="1"/>
            <a:r>
              <a:rPr lang="ru-RU" dirty="0" smtClean="0"/>
              <a:t>Разработка и утверждение технического задания на создание </a:t>
            </a:r>
            <a:r>
              <a:rPr lang="ru-RU" dirty="0" smtClean="0"/>
              <a:t>АС.</a:t>
            </a:r>
            <a:endParaRPr lang="ru-RU" dirty="0" smtClean="0"/>
          </a:p>
          <a:p>
            <a:r>
              <a:rPr lang="ru-RU" dirty="0" smtClean="0"/>
              <a:t>Эскизный проект</a:t>
            </a:r>
          </a:p>
          <a:p>
            <a:pPr lvl="1"/>
            <a:r>
              <a:rPr lang="ru-RU" dirty="0" smtClean="0"/>
              <a:t>Разработка предварительных проектных решений по системе и ее </a:t>
            </a:r>
            <a:r>
              <a:rPr lang="ru-RU" dirty="0" smtClean="0"/>
              <a:t>частям.</a:t>
            </a:r>
            <a:endParaRPr lang="ru-RU" dirty="0" smtClean="0"/>
          </a:p>
          <a:p>
            <a:pPr lvl="1"/>
            <a:r>
              <a:rPr lang="ru-RU" dirty="0" smtClean="0"/>
              <a:t>Разработка документации на АС и ее </a:t>
            </a:r>
            <a:r>
              <a:rPr lang="ru-RU" dirty="0" smtClean="0"/>
              <a:t>части.</a:t>
            </a:r>
            <a:endParaRPr lang="ru-RU" dirty="0" smtClean="0"/>
          </a:p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714356"/>
            <a:ext cx="83582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Жизненный цикл АС</a:t>
            </a:r>
            <a:endParaRPr lang="ru-RU" sz="4000" dirty="0"/>
          </a:p>
        </p:txBody>
      </p:sp>
      <p:sp>
        <p:nvSpPr>
          <p:cNvPr id="7" name="Стрелка вправо 6">
            <a:hlinkClick r:id="rId2" action="ppaction://hlinksldjump"/>
          </p:cNvPr>
          <p:cNvSpPr/>
          <p:nvPr/>
        </p:nvSpPr>
        <p:spPr>
          <a:xfrm>
            <a:off x="8215338" y="5857892"/>
            <a:ext cx="571504" cy="571504"/>
          </a:xfrm>
          <a:prstGeom prst="rightArrow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>
            <a:hlinkClick r:id="rId3" action="ppaction://hlinksldjump"/>
          </p:cNvPr>
          <p:cNvSpPr/>
          <p:nvPr/>
        </p:nvSpPr>
        <p:spPr>
          <a:xfrm rot="10800000">
            <a:off x="7500958" y="5857892"/>
            <a:ext cx="571504" cy="571504"/>
          </a:xfrm>
          <a:prstGeom prst="rightArrow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Program Files\Microsoft Office\MEDIA\CAGCAT10\j0217698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4929198"/>
            <a:ext cx="1747837" cy="1693863"/>
          </a:xfrm>
          <a:prstGeom prst="rect">
            <a:avLst/>
          </a:prstGeom>
          <a:noFill/>
        </p:spPr>
      </p:pic>
      <p:pic>
        <p:nvPicPr>
          <p:cNvPr id="1027" name="Picture 3" descr="C:\Program Files\Microsoft Office\MEDIA\CAGCAT10\j025130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29550" y="2593975"/>
            <a:ext cx="912813" cy="769938"/>
          </a:xfrm>
          <a:prstGeom prst="rect">
            <a:avLst/>
          </a:prstGeom>
          <a:noFill/>
        </p:spPr>
      </p:pic>
      <p:sp>
        <p:nvSpPr>
          <p:cNvPr id="10" name="Умножение 9">
            <a:hlinkClick r:id="rId6" action="ppaction://hlinksldjump"/>
          </p:cNvPr>
          <p:cNvSpPr/>
          <p:nvPr/>
        </p:nvSpPr>
        <p:spPr>
          <a:xfrm>
            <a:off x="7858148" y="5357826"/>
            <a:ext cx="500066" cy="57150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Tm="7000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Жизненный цикл АС</a:t>
            </a:r>
            <a:endParaRPr lang="ru-RU" dirty="0"/>
          </a:p>
        </p:txBody>
      </p:sp>
      <p:pic>
        <p:nvPicPr>
          <p:cNvPr id="6146" name="Picture 2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34163" y="4310063"/>
            <a:ext cx="1843087" cy="1819275"/>
          </a:xfrm>
          <a:prstGeom prst="rect">
            <a:avLst/>
          </a:prstGeom>
          <a:noFill/>
        </p:spPr>
      </p:pic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8143900" y="6000768"/>
            <a:ext cx="571504" cy="571504"/>
          </a:xfrm>
          <a:prstGeom prst="rightArrow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>
            <a:hlinkClick r:id="rId4" action="ppaction://hlinksldjump"/>
          </p:cNvPr>
          <p:cNvSpPr/>
          <p:nvPr/>
        </p:nvSpPr>
        <p:spPr>
          <a:xfrm rot="10800000">
            <a:off x="7429520" y="6000768"/>
            <a:ext cx="571504" cy="571504"/>
          </a:xfrm>
          <a:prstGeom prst="rightArrow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Технический проект</a:t>
            </a:r>
          </a:p>
          <a:p>
            <a:pPr lvl="1"/>
            <a:r>
              <a:rPr lang="ru-RU" dirty="0" smtClean="0"/>
              <a:t>Разработка проектных решений по системе и ее </a:t>
            </a:r>
            <a:r>
              <a:rPr lang="ru-RU" dirty="0" smtClean="0"/>
              <a:t>частям.</a:t>
            </a:r>
            <a:endParaRPr lang="ru-RU" dirty="0" smtClean="0"/>
          </a:p>
          <a:p>
            <a:pPr lvl="1"/>
            <a:r>
              <a:rPr lang="ru-RU" dirty="0" smtClean="0"/>
              <a:t>Разработка документации на АС и ее </a:t>
            </a:r>
            <a:r>
              <a:rPr lang="ru-RU" dirty="0" smtClean="0"/>
              <a:t>части.</a:t>
            </a:r>
            <a:endParaRPr lang="ru-RU" dirty="0" smtClean="0"/>
          </a:p>
          <a:p>
            <a:pPr lvl="1"/>
            <a:r>
              <a:rPr lang="ru-RU" dirty="0" smtClean="0"/>
              <a:t>Разработка и оформление документации на поставку комплектующих </a:t>
            </a:r>
            <a:r>
              <a:rPr lang="ru-RU" dirty="0" smtClean="0"/>
              <a:t>изделий.</a:t>
            </a:r>
            <a:endParaRPr lang="ru-RU" dirty="0" smtClean="0"/>
          </a:p>
          <a:p>
            <a:pPr lvl="1"/>
            <a:r>
              <a:rPr lang="ru-RU" dirty="0" smtClean="0"/>
              <a:t>Разработка заданий на проектирование в смежных частях </a:t>
            </a:r>
            <a:r>
              <a:rPr lang="ru-RU" dirty="0" smtClean="0"/>
              <a:t>проекта.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7" name="Умножение 6">
            <a:hlinkClick r:id="rId5" action="ppaction://hlinksldjump"/>
          </p:cNvPr>
          <p:cNvSpPr/>
          <p:nvPr/>
        </p:nvSpPr>
        <p:spPr>
          <a:xfrm>
            <a:off x="7786710" y="5572140"/>
            <a:ext cx="500066" cy="57150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Tm="7000"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Жизненный цикл АС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Рабочая документация</a:t>
            </a:r>
          </a:p>
          <a:p>
            <a:pPr lvl="1"/>
            <a:r>
              <a:rPr lang="ru-RU" dirty="0" smtClean="0"/>
              <a:t>Разработка рабочей документации на АС и ее </a:t>
            </a:r>
            <a:r>
              <a:rPr lang="ru-RU" dirty="0" smtClean="0"/>
              <a:t>части.</a:t>
            </a:r>
            <a:endParaRPr lang="ru-RU" dirty="0" smtClean="0"/>
          </a:p>
          <a:p>
            <a:pPr lvl="1"/>
            <a:r>
              <a:rPr lang="ru-RU" dirty="0" smtClean="0"/>
              <a:t>Разработка и адаптация </a:t>
            </a:r>
            <a:r>
              <a:rPr lang="ru-RU" dirty="0" smtClean="0"/>
              <a:t>программ.</a:t>
            </a:r>
            <a:endParaRPr lang="ru-RU" dirty="0" smtClean="0"/>
          </a:p>
          <a:p>
            <a:r>
              <a:rPr lang="ru-RU" dirty="0" smtClean="0"/>
              <a:t>Ввод в действие</a:t>
            </a:r>
          </a:p>
          <a:p>
            <a:pPr lvl="1"/>
            <a:r>
              <a:rPr lang="ru-RU" dirty="0" smtClean="0"/>
              <a:t>Подготовка объекта </a:t>
            </a:r>
            <a:r>
              <a:rPr lang="ru-RU" dirty="0" smtClean="0"/>
              <a:t>автоматизации.</a:t>
            </a:r>
            <a:endParaRPr lang="ru-RU" dirty="0" smtClean="0"/>
          </a:p>
          <a:p>
            <a:pPr lvl="1"/>
            <a:r>
              <a:rPr lang="ru-RU" dirty="0" smtClean="0"/>
              <a:t>Подготовка </a:t>
            </a:r>
            <a:r>
              <a:rPr lang="ru-RU" dirty="0" smtClean="0"/>
              <a:t>персонала.</a:t>
            </a:r>
            <a:endParaRPr lang="ru-RU" dirty="0" smtClean="0"/>
          </a:p>
          <a:p>
            <a:pPr lvl="1"/>
            <a:r>
              <a:rPr lang="ru-RU" dirty="0" smtClean="0"/>
              <a:t>Комплектация АС поставляемыми изделиями (программными и техническими средствами, программно-техническими комплексами, информационными изделиями</a:t>
            </a:r>
            <a:r>
              <a:rPr lang="ru-RU" dirty="0" smtClean="0"/>
              <a:t>).</a:t>
            </a:r>
            <a:endParaRPr lang="ru-RU" dirty="0" smtClean="0"/>
          </a:p>
          <a:p>
            <a:pPr lvl="1"/>
            <a:r>
              <a:rPr lang="ru-RU" dirty="0" smtClean="0"/>
              <a:t>Строительно-монтажные </a:t>
            </a:r>
            <a:r>
              <a:rPr lang="ru-RU" dirty="0" smtClean="0"/>
              <a:t>работы.</a:t>
            </a:r>
            <a:endParaRPr lang="ru-RU" dirty="0" smtClean="0"/>
          </a:p>
          <a:p>
            <a:pPr lvl="1"/>
            <a:r>
              <a:rPr lang="ru-RU" dirty="0" smtClean="0"/>
              <a:t>Пусконаладочные </a:t>
            </a:r>
            <a:r>
              <a:rPr lang="ru-RU" dirty="0" smtClean="0"/>
              <a:t>работы.</a:t>
            </a:r>
            <a:endParaRPr lang="ru-RU" dirty="0" smtClean="0"/>
          </a:p>
          <a:p>
            <a:pPr lvl="1"/>
            <a:r>
              <a:rPr lang="ru-RU" dirty="0" smtClean="0"/>
              <a:t>Проведение предварительных </a:t>
            </a:r>
            <a:r>
              <a:rPr lang="ru-RU" dirty="0" smtClean="0"/>
              <a:t>испытаний.</a:t>
            </a:r>
            <a:endParaRPr lang="ru-RU" dirty="0" smtClean="0"/>
          </a:p>
          <a:p>
            <a:pPr lvl="1"/>
            <a:r>
              <a:rPr lang="ru-RU" dirty="0" smtClean="0"/>
              <a:t>Проведение опытной </a:t>
            </a:r>
            <a:r>
              <a:rPr lang="ru-RU" dirty="0" smtClean="0"/>
              <a:t>эксплуатации.</a:t>
            </a:r>
            <a:endParaRPr lang="ru-RU" dirty="0" smtClean="0"/>
          </a:p>
          <a:p>
            <a:pPr lvl="1"/>
            <a:r>
              <a:rPr lang="ru-RU" dirty="0" smtClean="0"/>
              <a:t>Проведение приемочных </a:t>
            </a:r>
            <a:r>
              <a:rPr lang="ru-RU" dirty="0" smtClean="0"/>
              <a:t>испытаний.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7170" name="Picture 2" descr="C:\Program Files\Microsoft Office\MEDIA\CAGCAT10\j029198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0338" y="4303713"/>
            <a:ext cx="1808162" cy="1914525"/>
          </a:xfrm>
          <a:prstGeom prst="rect">
            <a:avLst/>
          </a:prstGeom>
          <a:noFill/>
        </p:spPr>
      </p:pic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8143900" y="6000768"/>
            <a:ext cx="571504" cy="571504"/>
          </a:xfrm>
          <a:prstGeom prst="rightArrow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>
            <a:hlinkClick r:id="rId4" action="ppaction://hlinksldjump"/>
          </p:cNvPr>
          <p:cNvSpPr/>
          <p:nvPr/>
        </p:nvSpPr>
        <p:spPr>
          <a:xfrm rot="10800000">
            <a:off x="7429520" y="6000768"/>
            <a:ext cx="571504" cy="571504"/>
          </a:xfrm>
          <a:prstGeom prst="rightArrow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множение 6">
            <a:hlinkClick r:id="rId5" action="ppaction://hlinksldjump"/>
          </p:cNvPr>
          <p:cNvSpPr/>
          <p:nvPr/>
        </p:nvSpPr>
        <p:spPr>
          <a:xfrm>
            <a:off x="7786710" y="5500702"/>
            <a:ext cx="500066" cy="57150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Tm="7000">
    <p:strips dir="ru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</TotalTime>
  <Words>328</Words>
  <Application>Microsoft Office PowerPoint</Application>
  <PresentationFormat>Экран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Литейная</vt:lpstr>
      <vt:lpstr>Представление об автоматических и автоматизированных системах управления</vt:lpstr>
      <vt:lpstr>Автоматизированная система</vt:lpstr>
      <vt:lpstr>Область применения АСУ</vt:lpstr>
      <vt:lpstr>Задачи АСУ</vt:lpstr>
      <vt:lpstr>Цели автоматизации управления</vt:lpstr>
      <vt:lpstr>Жизненный цикл АС </vt:lpstr>
      <vt:lpstr>Презентация PowerPoint</vt:lpstr>
      <vt:lpstr>Жизненный цикл АС</vt:lpstr>
      <vt:lpstr>Жизненный цикл АС</vt:lpstr>
      <vt:lpstr>Жизненный цикл АС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Представление об автоматических и автоматизированных системах управления</dc:title>
  <dc:creator>Пользователь</dc:creator>
  <cp:lastModifiedBy>Стогова_ЛА</cp:lastModifiedBy>
  <cp:revision>28</cp:revision>
  <dcterms:created xsi:type="dcterms:W3CDTF">2014-10-24T05:04:09Z</dcterms:created>
  <dcterms:modified xsi:type="dcterms:W3CDTF">2018-01-29T02:30:06Z</dcterms:modified>
</cp:coreProperties>
</file>