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71" r:id="rId2"/>
    <p:sldId id="275" r:id="rId3"/>
    <p:sldId id="276" r:id="rId4"/>
    <p:sldId id="277" r:id="rId5"/>
    <p:sldId id="278" r:id="rId6"/>
    <p:sldId id="281" r:id="rId7"/>
    <p:sldId id="282" r:id="rId8"/>
    <p:sldId id="279" r:id="rId9"/>
    <p:sldId id="283" r:id="rId10"/>
    <p:sldId id="290" r:id="rId11"/>
    <p:sldId id="291" r:id="rId12"/>
    <p:sldId id="292" r:id="rId13"/>
    <p:sldId id="287" r:id="rId14"/>
    <p:sldId id="284" r:id="rId15"/>
    <p:sldId id="304" r:id="rId16"/>
    <p:sldId id="305" r:id="rId17"/>
    <p:sldId id="303" r:id="rId18"/>
    <p:sldId id="288" r:id="rId19"/>
    <p:sldId id="289" r:id="rId20"/>
    <p:sldId id="294" r:id="rId21"/>
    <p:sldId id="295" r:id="rId22"/>
    <p:sldId id="296" r:id="rId23"/>
    <p:sldId id="285" r:id="rId24"/>
    <p:sldId id="299" r:id="rId25"/>
    <p:sldId id="300" r:id="rId26"/>
    <p:sldId id="301" r:id="rId27"/>
    <p:sldId id="286" r:id="rId28"/>
    <p:sldId id="280" r:id="rId29"/>
    <p:sldId id="293" r:id="rId30"/>
    <p:sldId id="262" r:id="rId31"/>
    <p:sldId id="298" r:id="rId32"/>
    <p:sldId id="302" r:id="rId33"/>
    <p:sldId id="306" r:id="rId34"/>
    <p:sldId id="307" r:id="rId35"/>
    <p:sldId id="257" r:id="rId36"/>
    <p:sldId id="308" r:id="rId37"/>
    <p:sldId id="258" r:id="rId38"/>
    <p:sldId id="309" r:id="rId39"/>
    <p:sldId id="256" r:id="rId40"/>
    <p:sldId id="311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268" r:id="rId53"/>
    <p:sldId id="270" r:id="rId5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5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ADECFF-C1E6-41B7-861F-BE2B26CDAB05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848B8F-24F3-4766-A59C-71045DA4FEF0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82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698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01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3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9F5D93-4566-45DA-907D-2C4374769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8B234-48C2-4BF4-A09C-41E7459AA537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D7F99B03-9532-4A21-A780-0F28190E52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ED3E6C5-899D-40F2-AF5A-FF0CCD0A8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22506A-29EF-4A6C-9647-1675024B7C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BD856-2775-4DB5-9EE9-7D26080FA198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9E56F54-3639-487B-A18E-3825417E9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C84FB5C-6A60-43C2-81A0-347D69FB2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ACD886-2098-49A3-9319-1FF04F338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CDAE3-79FB-48FD-ADA2-0E27DEC3E03D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3CF9E309-D96E-407F-BBC6-8A2594FDF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29CC7CF-2691-43D3-B22C-65AC29EB6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94BF2A-C487-4AE2-9ABF-1286B72DE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0BAEB-0EFC-41EA-863D-CC2083BFF59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A7BEAC1-6530-436D-9A9D-6863CF775D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AAF15DD2-EF10-488A-AA7B-952837867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25FECE-67E5-46BE-8709-74021FC084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22197-683D-46C6-8E0C-C49A5653AD45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AC73B42-B602-4517-97E1-606B45814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4FAF033-0160-4445-9756-441BAEEF2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D30A75-6773-4051-8E3B-50DEBD5B27F5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28C6E-EC50-49F1-B95C-FD73C1D14895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ED9D4-4098-4CD3-A9A7-C343301264F2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FFE1D-B4BF-42B3-9799-021BB66D51E4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AC169-0119-4659-9B73-547F9C11A152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E940F-5E05-43A4-90CE-E7C7653F1C67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01554F-F072-4658-949A-7A94F490DB04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B0BFD1E-E11D-434C-9F87-0B5F0A29CFEC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99137652-B7E4-4AE8-853E-9803CAFAAF7E}" type="datetime1">
              <a:rPr lang="ru-RU" smtClean="0"/>
              <a:t>17.11.2022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879252" cy="3383280"/>
          </a:xfrm>
        </p:spPr>
        <p:txBody>
          <a:bodyPr rtlCol="0"/>
          <a:lstStyle/>
          <a:p>
            <a:pPr rtl="0"/>
            <a:r>
              <a:rPr lang="ru-RU" dirty="0"/>
              <a:t>«Я – программист»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Или немного о современных профессиях в индустрии информационных технологий</a:t>
            </a:r>
          </a:p>
        </p:txBody>
      </p:sp>
      <p:pic>
        <p:nvPicPr>
          <p:cNvPr id="205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BB1CF82F-88A1-4640-A8AD-8CA99BB9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998" y="594013"/>
            <a:ext cx="5166004" cy="34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7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169DB-631C-495C-8484-7499FA328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ru-RU" dirty="0"/>
              <a:t>Веб-приложения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4D2C8-76D2-411B-8D7C-4B32F43264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Распространено</a:t>
            </a:r>
          </a:p>
          <a:p>
            <a:r>
              <a:rPr lang="ru-RU" dirty="0"/>
              <a:t>Просто в обучении</a:t>
            </a:r>
          </a:p>
          <a:p>
            <a:r>
              <a:rPr lang="ru-RU" dirty="0"/>
              <a:t>Сайты нужны всегда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err="1"/>
              <a:t>Фронтэнд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Бэкэнд</a:t>
            </a:r>
            <a:endParaRPr lang="ru-RU" i="1" dirty="0"/>
          </a:p>
          <a:p>
            <a:pPr marL="0" indent="0">
              <a:buNone/>
            </a:pPr>
            <a:r>
              <a:rPr lang="ru-RU" i="1" dirty="0" err="1"/>
              <a:t>Фуллстек</a:t>
            </a:r>
            <a:br>
              <a:rPr lang="ru-RU" i="1" dirty="0"/>
            </a:br>
            <a:br>
              <a:rPr lang="ru-RU" i="1" dirty="0"/>
            </a:br>
            <a:r>
              <a:rPr lang="ru-RU" dirty="0"/>
              <a:t>(нет, это не заклинания)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D01D38-190D-454F-BF45-EF7CBD8D0D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9458" name="Picture 2" descr="ÐÐ°ÑÑÐ¸Ð½ÐºÐ¸ Ð¿Ð¾ Ð·Ð°Ð¿ÑÐ¾ÑÑ ÐºÐ¾Ñ Ð² Ð¸Ð½ÑÐµÑÐ½ÐµÑÐµ">
            <a:extLst>
              <a:ext uri="{FF2B5EF4-FFF2-40B4-BE49-F238E27FC236}">
                <a16:creationId xmlns:a16="http://schemas.microsoft.com/office/drawing/2014/main" id="{B5895D0F-9560-41B4-844F-19FF4F64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199"/>
            <a:ext cx="4656911" cy="310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F5EA5-B798-4C6C-BF25-B1839AC3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ru-RU" dirty="0"/>
              <a:t>Мобильные 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630EC-17E0-4884-A87D-9DF66D239F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 всех есть смартфоны</a:t>
            </a:r>
          </a:p>
          <a:p>
            <a:r>
              <a:rPr lang="en-US" dirty="0"/>
              <a:t>Android 	85%</a:t>
            </a:r>
            <a:br>
              <a:rPr lang="en-US" dirty="0"/>
            </a:br>
            <a:r>
              <a:rPr lang="en-US" dirty="0" err="1"/>
              <a:t>ios</a:t>
            </a:r>
            <a:r>
              <a:rPr lang="en-US" dirty="0"/>
              <a:t>		14%</a:t>
            </a:r>
            <a:br>
              <a:rPr lang="en-US" dirty="0"/>
            </a:br>
            <a:r>
              <a:rPr lang="en-US" dirty="0"/>
              <a:t>windows	1%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Разработчики под </a:t>
            </a:r>
            <a:r>
              <a:rPr lang="en-US" dirty="0"/>
              <a:t>Android </a:t>
            </a:r>
            <a:r>
              <a:rPr lang="ru-RU" dirty="0"/>
              <a:t>– самые востребованные сейчас</a:t>
            </a:r>
          </a:p>
        </p:txBody>
      </p:sp>
      <p:pic>
        <p:nvPicPr>
          <p:cNvPr id="20482" name="Picture 2" descr="ÐÐ°ÑÑÐ¸Ð½ÐºÐ¸ Ð¿Ð¾ Ð·Ð°Ð¿ÑÐ¾ÑÑ ÐºÐ¾Ñ Ð¸ Ð¼Ð¾Ð±Ð¸Ð»ÑÐ½ÑÐ¹">
            <a:extLst>
              <a:ext uri="{FF2B5EF4-FFF2-40B4-BE49-F238E27FC236}">
                <a16:creationId xmlns:a16="http://schemas.microsoft.com/office/drawing/2014/main" id="{CA2B32A1-C923-430E-8671-004155A8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81199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AC9D6-1C77-48B5-82A8-050530B8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477E69-B63B-43B4-ACAA-305407E618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Распространённость</a:t>
            </a:r>
          </a:p>
          <a:p>
            <a:r>
              <a:rPr lang="ru-RU" dirty="0"/>
              <a:t>Возможность проявить себя творчески</a:t>
            </a:r>
          </a:p>
          <a:p>
            <a:r>
              <a:rPr lang="ru-RU" dirty="0"/>
              <a:t>Доходность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1508" name="Picture 4" descr="-XoHixZwfKY">
            <a:extLst>
              <a:ext uri="{FF2B5EF4-FFF2-40B4-BE49-F238E27FC236}">
                <a16:creationId xmlns:a16="http://schemas.microsoft.com/office/drawing/2014/main" id="{A6C0F90C-8C6F-4431-88F6-202B7779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402216"/>
            <a:ext cx="5271407" cy="39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5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5C437-72AD-4A5D-92F2-84396F28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Есть ещё специальности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41824-3148-404B-9F4F-5C1DA40281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Системные администраторы</a:t>
            </a:r>
          </a:p>
          <a:p>
            <a:r>
              <a:rPr lang="ru-RU" dirty="0"/>
              <a:t>Инженеры телекоммуникации</a:t>
            </a:r>
          </a:p>
          <a:p>
            <a:r>
              <a:rPr lang="ru-RU" dirty="0"/>
              <a:t>Операторы и администраторы баз данных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50EE17-4CC8-472D-A849-EB63147788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ÐÐ°ÑÑÐ¸Ð½ÐºÐ¸ Ð¿Ð¾ Ð·Ð°Ð¿ÑÐ¾ÑÑ ÑÐ¸ÑÑÐµÐ¼Ð¾ÑÐµÑÐ½Ð¸Ðº">
            <a:extLst>
              <a:ext uri="{FF2B5EF4-FFF2-40B4-BE49-F238E27FC236}">
                <a16:creationId xmlns:a16="http://schemas.microsoft.com/office/drawing/2014/main" id="{6D343224-7BE7-4C97-BD77-7744D939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199"/>
            <a:ext cx="5480913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A42BAD-583C-4CA4-9046-9CF00514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это так важно?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8DE1C-4D9A-4BDF-AE7A-04296F24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Будущее в руках программистов</a:t>
            </a:r>
          </a:p>
        </p:txBody>
      </p:sp>
      <p:pic>
        <p:nvPicPr>
          <p:cNvPr id="40964" name="Picture 4" descr="ÐÐ°ÑÑÐ¸Ð½ÐºÐ¸ Ð¿Ð¾ Ð·Ð°Ð¿ÑÐ¾ÑÑ Ð¼ÐµÐ¼">
            <a:extLst>
              <a:ext uri="{FF2B5EF4-FFF2-40B4-BE49-F238E27FC236}">
                <a16:creationId xmlns:a16="http://schemas.microsoft.com/office/drawing/2014/main" id="{79B04EDD-0C07-4A63-A837-99414758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39" y="877517"/>
            <a:ext cx="3238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54104-1FE6-46AC-ADD3-30B1CE61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ru-RU" dirty="0"/>
              <a:t>Сейчас мы не можем представить жизнь без компьютеров</a:t>
            </a:r>
          </a:p>
        </p:txBody>
      </p:sp>
      <p:pic>
        <p:nvPicPr>
          <p:cNvPr id="34818" name="Picture 2" descr="Ð¥Ð¾Ð»Ð¾Ð´Ð¸Ð»ÑÐ½Ð¸Ðº Samsung New Fridge">
            <a:extLst>
              <a:ext uri="{FF2B5EF4-FFF2-40B4-BE49-F238E27FC236}">
                <a16:creationId xmlns:a16="http://schemas.microsoft.com/office/drawing/2014/main" id="{F478B81C-0D15-4D8D-A087-4912EB11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993" y="1981201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A279B-782B-4E8B-9E58-56B93859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ru-RU" dirty="0"/>
              <a:t>Но все они бесполезные железки, без программ</a:t>
            </a:r>
          </a:p>
        </p:txBody>
      </p:sp>
      <p:pic>
        <p:nvPicPr>
          <p:cNvPr id="36866" name="Picture 2" descr="ÐÐ°ÑÑÐ¸Ð½ÐºÐ¸ Ð¿Ð¾ Ð·Ð°Ð¿ÑÐ¾ÑÑ Ð¿ÑÐ¾Ð³ÑÐ°Ð¼Ð¼Ð¸ÑÑ Ð²Ð´ÑÑÐ°ÐµÑ Ð¶Ð¸Ð·Ð½Ñ">
            <a:extLst>
              <a:ext uri="{FF2B5EF4-FFF2-40B4-BE49-F238E27FC236}">
                <a16:creationId xmlns:a16="http://schemas.microsoft.com/office/drawing/2014/main" id="{C872AD8B-B366-4FCB-8ECB-03C72F3D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20538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BA8272-278C-4864-AD70-5C6472F7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Будущее уже скоро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A7F111B-6519-4A6D-A49E-85C3C7654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Через 20 лет появится 80% новых профессий, про которые мы не знаем (примерно столько же исчезнут)</a:t>
            </a:r>
          </a:p>
          <a:p>
            <a:r>
              <a:rPr lang="ru-RU" dirty="0"/>
              <a:t>Роботы и ИИ уже сейчас могут заменить множество профессий</a:t>
            </a:r>
          </a:p>
          <a:p>
            <a:r>
              <a:rPr lang="ru-RU" dirty="0"/>
              <a:t>Лучше научиться создавать роботов и автоматизировать работу, чем быть этими роботами заменёнными</a:t>
            </a:r>
          </a:p>
        </p:txBody>
      </p:sp>
      <p:pic>
        <p:nvPicPr>
          <p:cNvPr id="35842" name="Picture 2" descr="ÐÐ°ÑÑÐ¸Ð½ÐºÐ¸ Ð¿Ð¾ Ð·Ð°Ð¿ÑÐ¾ÑÑ ÐºÐ¸Ð±ÐµÑÐ¿Ð°Ð½Ðº">
            <a:extLst>
              <a:ext uri="{FF2B5EF4-FFF2-40B4-BE49-F238E27FC236}">
                <a16:creationId xmlns:a16="http://schemas.microsoft.com/office/drawing/2014/main" id="{F1E72A98-A1B3-4DC9-90EC-080EF2B32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47" y="3888760"/>
            <a:ext cx="4698547" cy="22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0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A42BAD-583C-4CA4-9046-9CF00514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и минусы профессии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8DE1C-4D9A-4BDF-AE7A-04296F24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Наполовину интересный и наполовину скучный раздел презентации</a:t>
            </a:r>
          </a:p>
        </p:txBody>
      </p:sp>
      <p:pic>
        <p:nvPicPr>
          <p:cNvPr id="41986" name="Picture 2" descr="ÐÐ°ÑÑÐ¸Ð½ÐºÐ¸ Ð¿Ð¾ Ð·Ð°Ð¿ÑÐ¾ÑÑ Ð¼Ð¸Ð½ÑÑÑ Ð¼ÐµÐ¼">
            <a:extLst>
              <a:ext uri="{FF2B5EF4-FFF2-40B4-BE49-F238E27FC236}">
                <a16:creationId xmlns:a16="http://schemas.microsoft.com/office/drawing/2014/main" id="{380B926C-7B4B-4BE8-A7B4-6F216A480E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0"/>
          <a:stretch/>
        </p:blipFill>
        <p:spPr bwMode="auto">
          <a:xfrm>
            <a:off x="4191000" y="773703"/>
            <a:ext cx="3810000" cy="28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CFCEA-BAEA-44D2-AACE-1908A4B7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 Высокооплачиваемая работа и доход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C813EE1-D60D-472E-BA68-444D0E6E304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295400" y="1909714"/>
          <a:ext cx="4572000" cy="3952972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0934999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1964830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29930660"/>
                    </a:ext>
                  </a:extLst>
                </a:gridCol>
              </a:tblGrid>
              <a:tr h="1669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>
                          <a:effectLst/>
                        </a:rPr>
                        <a:t>Должность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>
                          <a:effectLst/>
                        </a:rPr>
                        <a:t>Средняя зарплата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>
                          <a:effectLst/>
                        </a:rPr>
                        <a:t>Максимальная зарплата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399178"/>
                  </a:ext>
                </a:extLst>
              </a:tr>
              <a:tr h="166914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900" b="1">
                          <a:effectLst/>
                        </a:rPr>
                        <a:t>Программисты и разработчики</a:t>
                      </a:r>
                      <a:endParaRPr lang="ru-RU" sz="900" b="0">
                        <a:effectLst/>
                      </a:endParaRP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4023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</a:t>
                      </a:r>
                      <a:r>
                        <a:rPr lang="en-US" sz="900" b="0">
                          <a:effectLst/>
                        </a:rPr>
                        <a:t>Java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155 000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220 000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6656"/>
                  </a:ext>
                </a:extLst>
              </a:tr>
              <a:tr h="29754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</a:t>
                      </a:r>
                      <a:r>
                        <a:rPr lang="en-US" sz="900" b="0">
                          <a:effectLst/>
                        </a:rPr>
                        <a:t>Oracle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135 000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200 000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655069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1С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130 000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200 000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034884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</a:t>
                      </a:r>
                      <a:r>
                        <a:rPr lang="en-US" sz="900" b="0">
                          <a:effectLst/>
                        </a:rPr>
                        <a:t>PHP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130 000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200 000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27806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С#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122 000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170 000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27765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Ведущий программист С++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120 000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66932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Java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125 000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200 000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270395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Oracle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120 000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49335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Релиз-инженер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120 000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200 000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529951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Разработчик </a:t>
                      </a:r>
                      <a:r>
                        <a:rPr lang="en-US" sz="900" b="0">
                          <a:effectLst/>
                        </a:rPr>
                        <a:t>iOS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115 000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163929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1С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110 000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361451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Ruby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110 000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150 000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45680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С++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110 000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170 000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19287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Разработчик </a:t>
                      </a:r>
                      <a:r>
                        <a:rPr lang="en-US" sz="900" b="0">
                          <a:effectLst/>
                        </a:rPr>
                        <a:t>Android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110 000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170 000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744603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Delphi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105 000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150 000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53625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Python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105 000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160 000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61780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PHP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96 000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176920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JavaScript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95 000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150 000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928408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>
                          <a:effectLst/>
                        </a:rPr>
                        <a:t>Программист </a:t>
                      </a:r>
                      <a:r>
                        <a:rPr lang="en-US" sz="900" b="0">
                          <a:effectLst/>
                        </a:rPr>
                        <a:t>Perl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95 000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180 000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571293"/>
                  </a:ext>
                </a:extLst>
              </a:tr>
              <a:tr h="166914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>
                          <a:effectLst/>
                        </a:rPr>
                        <a:t>Flash-</a:t>
                      </a:r>
                      <a:r>
                        <a:rPr lang="ru-RU" sz="900" b="0">
                          <a:effectLst/>
                        </a:rPr>
                        <a:t>разработчик</a:t>
                      </a:r>
                    </a:p>
                  </a:txBody>
                  <a:tcPr marL="18143" marR="18143" marT="18143" marB="18143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>
                          <a:effectLst/>
                        </a:rPr>
                        <a:t>90 000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dirty="0">
                          <a:effectLst/>
                        </a:rPr>
                        <a:t>150 000</a:t>
                      </a:r>
                    </a:p>
                  </a:txBody>
                  <a:tcPr marL="18143" marR="18143" marT="18143" marB="18143" anchor="ctr">
                    <a:lnL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5EDF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400982"/>
                  </a:ext>
                </a:extLst>
              </a:tr>
            </a:tbl>
          </a:graphicData>
        </a:graphic>
      </p:graphicFrame>
      <p:pic>
        <p:nvPicPr>
          <p:cNvPr id="18434" name="Picture 2" descr="ÐÐ°ÑÑÐ¸Ð½ÐºÐ¸ Ð¿Ð¾ Ð·Ð°Ð¿ÑÐ¾ÑÑ Ð¿ÑÐ¾Ð³ÑÐ°Ð¼Ð¼Ð½Ð¾Ðµ Ð¾Ð±ÐµÑÐ¿ÐµÑÐµÐ½Ð¸Ðµ ÐºÐ¾Ñ">
            <a:extLst>
              <a:ext uri="{FF2B5EF4-FFF2-40B4-BE49-F238E27FC236}">
                <a16:creationId xmlns:a16="http://schemas.microsoft.com/office/drawing/2014/main" id="{5FAB8D16-5F96-4083-9772-1D894B1F7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377" y="2521130"/>
            <a:ext cx="4607223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7DAD17ED-770E-4EEE-8F76-F331A3D76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610" y="1790566"/>
            <a:ext cx="7112238" cy="40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D535B1F-F4E5-41EF-9C60-22CB3AAE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из вас сейчас:</a:t>
            </a:r>
          </a:p>
        </p:txBody>
      </p:sp>
    </p:spTree>
    <p:extLst>
      <p:ext uri="{BB962C8B-B14F-4D97-AF65-F5344CB8AC3E}">
        <p14:creationId xmlns:p14="http://schemas.microsoft.com/office/powerpoint/2010/main" val="5868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37747-3157-43FB-9FDE-46B84999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 Гибкий или удобный график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9413F-842D-4143-99CA-2E078FA8FF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Если вам трудно просыпаться в 7, чтобы появиться на работе в 8, то куда интереснее, например, приходить на работу к 11.</a:t>
            </a:r>
          </a:p>
        </p:txBody>
      </p:sp>
      <p:pic>
        <p:nvPicPr>
          <p:cNvPr id="24578" name="Picture 2" descr="ÐÐ°ÑÑÐ¸Ð½ÐºÐ¸ Ð¿Ð¾ Ð·Ð°Ð¿ÑÐ¾ÑÑ ÐºÐ¾Ñ ÑÐ¾Ð½Ð½ÑÐ¹">
            <a:extLst>
              <a:ext uri="{FF2B5EF4-FFF2-40B4-BE49-F238E27FC236}">
                <a16:creationId xmlns:a16="http://schemas.microsoft.com/office/drawing/2014/main" id="{81C1E350-36E3-43FB-9E39-681265D9C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08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40235-7EE7-49F1-9E67-C3622DFDC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 Возможность работы удалённо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5D38C8-13EC-4812-8A34-2F612E16C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Ведь программы можно писать в любой точке планеты, где есть хотя бы электричество. Или интернет.</a:t>
            </a:r>
          </a:p>
        </p:txBody>
      </p:sp>
      <p:pic>
        <p:nvPicPr>
          <p:cNvPr id="25602" name="Picture 2" descr="ÐÐ°ÑÑÐ¸Ð½ÐºÐ¸ Ð¿Ð¾ Ð·Ð°Ð¿ÑÐ¾ÑÑ Ð¿ÑÐ¾Ð³ÑÐ°Ð¼Ð¼Ð¸ÑÑ Ð² ÑÐ°Ð¹Ð»Ð°Ð½Ð´Ðµ">
            <a:extLst>
              <a:ext uri="{FF2B5EF4-FFF2-40B4-BE49-F238E27FC236}">
                <a16:creationId xmlns:a16="http://schemas.microsoft.com/office/drawing/2014/main" id="{9266A6B8-A1E7-4E2D-B969-B3F51EBA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2" y="1961606"/>
            <a:ext cx="3829594" cy="382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C6022-6374-41A1-8CF1-F2654F27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Возможность совмещать работу и хобби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61781-8360-4B59-AC73-5003B9606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 ещё учиться новому</a:t>
            </a:r>
            <a:endParaRPr lang="en-US" dirty="0"/>
          </a:p>
          <a:p>
            <a:r>
              <a:rPr lang="ru-RU" dirty="0"/>
              <a:t>Ездить на конференции</a:t>
            </a:r>
          </a:p>
          <a:p>
            <a:r>
              <a:rPr lang="ru-RU" dirty="0"/>
              <a:t>Знакомиться с единомышленниками</a:t>
            </a:r>
          </a:p>
        </p:txBody>
      </p:sp>
      <p:pic>
        <p:nvPicPr>
          <p:cNvPr id="26626" name="Picture 2" descr="ÐÐ°ÑÑÐ¸Ð½ÐºÐ¸ Ð¿Ð¾ Ð·Ð°Ð¿ÑÐ¾ÑÑ devgamm 2018">
            <a:extLst>
              <a:ext uri="{FF2B5EF4-FFF2-40B4-BE49-F238E27FC236}">
                <a16:creationId xmlns:a16="http://schemas.microsoft.com/office/drawing/2014/main" id="{74A329BF-A97E-4060-A868-F32378B83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46" y="2265679"/>
            <a:ext cx="5556069" cy="324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90A7E-9A24-443A-8D12-295B6126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Быть программистом – это здорово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75F6C4-5108-4808-98B9-1DDCA5AFD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732417" cy="3809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600" i="1" dirty="0"/>
              <a:t>Разработчики программного обеспечения твердо уверены, что однажды их профессиональные навыки принесут им миллионы, утверждается в новом исследовании, проведенном по заказу IT-компании </a:t>
            </a:r>
            <a:r>
              <a:rPr lang="ru-RU" sz="2600" i="1" dirty="0" err="1"/>
              <a:t>Get</a:t>
            </a:r>
            <a:r>
              <a:rPr lang="ru-RU" sz="2600" i="1" dirty="0"/>
              <a:t> </a:t>
            </a:r>
            <a:r>
              <a:rPr lang="ru-RU" sz="2600" i="1" dirty="0" err="1"/>
              <a:t>Chef</a:t>
            </a:r>
            <a:r>
              <a:rPr lang="ru-RU" sz="2600" i="1" dirty="0"/>
              <a:t>.</a:t>
            </a:r>
          </a:p>
          <a:p>
            <a:r>
              <a:rPr lang="ru-RU" dirty="0"/>
              <a:t>Согласно опросу, 56% разработчиков верят, что станут миллионерами. По данным Glassdoor.com (крупный сервис для поиска работы), доход инженера-программиста составляет в среднем $73000 в год, доход программистов, проживающих в Нью-Йорке - около $85000. В опросе участвовали 1000 программистов из США. В среднем, каждый разработчик планирует проработать на своем текущем месте работы около 9 лет, а 25% собираются работать в одной и той же компании более 10 лет.</a:t>
            </a:r>
          </a:p>
          <a:p>
            <a:r>
              <a:rPr lang="ru-RU" dirty="0"/>
              <a:t>По данным исследования инженеры-программисты считают, что они счастливее, чем их друзья, имеющие другие профессии. Более 80% сказали, что они больше удовлетворены своей работой, чем их приятели из других сфер. 69% полагают, что они могут найти работу по специальности даже в период экономического кризиса, а 91% говорит, что они самые ценные сотрудники в компании.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Ð¡ÑÐ°ÑÑÐ»Ð¸Ð²ÑÐ¹ Ð¿ÑÐ¾Ð³ÑÐ°Ð¼Ð¼Ð¸ÑÑ">
            <a:extLst>
              <a:ext uri="{FF2B5EF4-FFF2-40B4-BE49-F238E27FC236}">
                <a16:creationId xmlns:a16="http://schemas.microsoft.com/office/drawing/2014/main" id="{7AA1A61A-5C76-482D-89AC-29E0BAF3C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28" y="2103121"/>
            <a:ext cx="4213495" cy="31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13E74-600F-465B-A2AD-57070288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-1. </a:t>
            </a:r>
            <a:r>
              <a:rPr lang="ru-RU" dirty="0"/>
              <a:t>Стресс и малоподвижность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283B8-2BDD-449D-9B65-1F833C323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81201"/>
            <a:ext cx="4800600" cy="3809999"/>
          </a:xfrm>
        </p:spPr>
        <p:txBody>
          <a:bodyPr/>
          <a:lstStyle/>
          <a:p>
            <a:r>
              <a:rPr lang="ru-RU" dirty="0"/>
              <a:t>Постоянные умственные нагрузки могут негативно сказаться на здоровье и самочувствии</a:t>
            </a:r>
          </a:p>
        </p:txBody>
      </p:sp>
      <p:pic>
        <p:nvPicPr>
          <p:cNvPr id="28674" name="Picture 2" descr="http://vashipitomcy.ru/wp-content/uploads/_pu/1/s95407287.jpg">
            <a:extLst>
              <a:ext uri="{FF2B5EF4-FFF2-40B4-BE49-F238E27FC236}">
                <a16:creationId xmlns:a16="http://schemas.microsoft.com/office/drawing/2014/main" id="{25BD1BAC-2192-4401-A4A3-9461FD83B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172157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95EB7-C6AC-4ED1-9DB5-DF5D97D7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-2. Защита интеллектуальной собственности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4DAD4-748D-476C-9BE6-04095384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635137" cy="3809999"/>
          </a:xfrm>
        </p:spPr>
        <p:txBody>
          <a:bodyPr/>
          <a:lstStyle/>
          <a:p>
            <a:r>
              <a:rPr lang="ru-RU" dirty="0"/>
              <a:t>Программу тяжело написать, но легко скопировать.</a:t>
            </a:r>
          </a:p>
        </p:txBody>
      </p:sp>
      <p:pic>
        <p:nvPicPr>
          <p:cNvPr id="29698" name="Picture 2" descr="ÐÐ°ÑÑÐ¸Ð½ÐºÐ¸ Ð¿Ð¾ Ð·Ð°Ð¿ÑÐ¾ÑÑ ÐºÐ¾Ñ Ð¿Ð¸ÑÐ°Ñ">
            <a:extLst>
              <a:ext uri="{FF2B5EF4-FFF2-40B4-BE49-F238E27FC236}">
                <a16:creationId xmlns:a16="http://schemas.microsoft.com/office/drawing/2014/main" id="{5E17BFD8-1F4A-4076-B8EE-1C527D34A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88" y="1872343"/>
            <a:ext cx="3918857" cy="39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A6CD9-E51D-4646-BC53-333573B7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-3. Растущая конкуренция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048318-35DB-4DC3-BF37-B88BCE9D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7355" y="1794977"/>
            <a:ext cx="4077788" cy="3809999"/>
          </a:xfrm>
        </p:spPr>
        <p:txBody>
          <a:bodyPr/>
          <a:lstStyle/>
          <a:p>
            <a:r>
              <a:rPr lang="ru-RU" dirty="0"/>
              <a:t>Сейчас программистов много, нельзя быть посредственным, нужно постоянно расти чтобы тебя не вытеснили</a:t>
            </a:r>
          </a:p>
        </p:txBody>
      </p:sp>
      <p:pic>
        <p:nvPicPr>
          <p:cNvPr id="30722" name="Picture 2" descr="ÐÐ°ÑÑÐ¸Ð½ÐºÐ¸ Ð¿Ð¾ Ð·Ð°Ð¿ÑÐ¾ÑÑ Ð¼Ð½Ð¾Ð³Ð¾ ÐºÐ¾ÑÐ¾Ð²">
            <a:extLst>
              <a:ext uri="{FF2B5EF4-FFF2-40B4-BE49-F238E27FC236}">
                <a16:creationId xmlns:a16="http://schemas.microsoft.com/office/drawing/2014/main" id="{E96B99DC-1012-4080-B1D0-996B4AB8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46" y="1794977"/>
            <a:ext cx="5262154" cy="37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4A42BAD-583C-4CA4-9046-9CF00514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нужно изучать?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8DE1C-4D9A-4BDF-AE7A-04296F24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ÐÐ°ÑÑÐ¸Ð½ÐºÐ¸ Ð¿Ð¾ Ð·Ð°Ð¿ÑÐ¾ÑÑ ÑÑÐµÐ±Ð° Ð¼ÐµÐ¼">
            <a:extLst>
              <a:ext uri="{FF2B5EF4-FFF2-40B4-BE49-F238E27FC236}">
                <a16:creationId xmlns:a16="http://schemas.microsoft.com/office/drawing/2014/main" id="{6A36489A-E2ED-4672-BD8E-DA5D8A7B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0" y="499335"/>
            <a:ext cx="57531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4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46FD1-C98A-4A9F-ACE5-42185C18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Пирамида знаний и умений</a:t>
            </a:r>
          </a:p>
        </p:txBody>
      </p:sp>
      <p:pic>
        <p:nvPicPr>
          <p:cNvPr id="12290" name="Picture 2" descr="ÐÐ°ÑÑÐ¸Ð½ÐºÐ¸ Ð¿Ð¾ Ð·Ð°Ð¿ÑÐ¾ÑÑ ÐºÑÐ¾ ÑÐ°ÐºÐ¾Ð¹ Ð¿ÑÐ¾Ð³ÑÐ°Ð¼Ð¼Ð¸ÑÑ">
            <a:extLst>
              <a:ext uri="{FF2B5EF4-FFF2-40B4-BE49-F238E27FC236}">
                <a16:creationId xmlns:a16="http://schemas.microsoft.com/office/drawing/2014/main" id="{BC96C684-2400-4FA3-9F86-A4A3F47A0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437" y="2051413"/>
            <a:ext cx="7086871" cy="369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26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CFF4-92AE-4E4E-8A19-00662776F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Логика, математика, формализация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CEBD01-C7EF-4249-8302-B2FF1061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77273"/>
            <a:ext cx="4295503" cy="2411550"/>
          </a:xfrm>
        </p:spPr>
        <p:txBody>
          <a:bodyPr/>
          <a:lstStyle/>
          <a:p>
            <a:r>
              <a:rPr lang="ru-RU" dirty="0"/>
              <a:t>За этим и идут в школу :)</a:t>
            </a:r>
          </a:p>
          <a:p>
            <a:endParaRPr lang="ru-RU" dirty="0"/>
          </a:p>
        </p:txBody>
      </p:sp>
      <p:pic>
        <p:nvPicPr>
          <p:cNvPr id="23554" name="Picture 2" descr="http://tvoemisto.tv/media/gallery/full/s/c/school-stock.jpg">
            <a:extLst>
              <a:ext uri="{FF2B5EF4-FFF2-40B4-BE49-F238E27FC236}">
                <a16:creationId xmlns:a16="http://schemas.microsoft.com/office/drawing/2014/main" id="{6F5E2359-854C-4F70-BB01-92C5598B3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1777273"/>
            <a:ext cx="5831477" cy="388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5102E-9B83-4CAE-9529-2EB7C4C4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чём мы сегодня поговорим и что узнаем?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3D561E-1782-4A8E-ABD5-BCBD5F4FFA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Кто такие программисты.</a:t>
            </a:r>
          </a:p>
          <a:p>
            <a:r>
              <a:rPr lang="ru-RU" dirty="0"/>
              <a:t>Почему это важная профессия.</a:t>
            </a:r>
          </a:p>
          <a:p>
            <a:r>
              <a:rPr lang="ru-RU" dirty="0"/>
              <a:t>Что нужно, чтобы стать программистом.</a:t>
            </a:r>
          </a:p>
          <a:p>
            <a:r>
              <a:rPr lang="ru-RU" dirty="0"/>
              <a:t>Нюансы и издержки профессии.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И в конце вы для себя решите: нужна вам эта профессия или нет.</a:t>
            </a:r>
          </a:p>
        </p:txBody>
      </p:sp>
      <p:pic>
        <p:nvPicPr>
          <p:cNvPr id="9222" name="Picture 6" descr="ÐÐ°ÑÑÐ¸Ð½ÐºÐ¸ Ð¿Ð¾ Ð·Ð°Ð¿ÑÐ¾ÑÑ ÐºÐ¾Ñ Ð¿ÑÐ¾Ð³ÑÐ°Ð¼Ð¼Ð¸ÑÑ">
            <a:extLst>
              <a:ext uri="{FF2B5EF4-FFF2-40B4-BE49-F238E27FC236}">
                <a16:creationId xmlns:a16="http://schemas.microsoft.com/office/drawing/2014/main" id="{A8DC259A-8A61-4561-B75C-88AD6913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31" y="1981199"/>
            <a:ext cx="3498669" cy="34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4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Алгоритмы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4CC7D-503B-4EFA-A02C-9C0C4109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4191000" cy="38099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прививается в:</a:t>
            </a:r>
          </a:p>
          <a:p>
            <a:r>
              <a:rPr lang="ru-RU" dirty="0"/>
              <a:t>Школе</a:t>
            </a:r>
          </a:p>
          <a:p>
            <a:r>
              <a:rPr lang="ru-RU" dirty="0"/>
              <a:t>Решением логических задач</a:t>
            </a:r>
          </a:p>
          <a:p>
            <a:r>
              <a:rPr lang="ru-RU" dirty="0"/>
              <a:t>В видеоиграх!</a:t>
            </a:r>
          </a:p>
        </p:txBody>
      </p:sp>
      <p:pic>
        <p:nvPicPr>
          <p:cNvPr id="27650" name="Picture 2" descr="ÐÐ°ÑÑÐ¸Ð½ÐºÐ¸ Ð¿Ð¾ Ð·Ð°Ð¿ÑÐ¾ÑÑ minecraft Ð¼ÐµÑÐ°Ð½Ð¸Ð·Ð¼Ñ">
            <a:extLst>
              <a:ext uri="{FF2B5EF4-FFF2-40B4-BE49-F238E27FC236}">
                <a16:creationId xmlns:a16="http://schemas.microsoft.com/office/drawing/2014/main" id="{4464366E-11FA-4D86-A59F-E3D90628A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68" y="2518409"/>
            <a:ext cx="5686697" cy="319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379DD-5358-4DED-B4DF-E6882BF0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Языки программирования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70B47-6089-4007-B43A-58F047874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427617" cy="3809999"/>
          </a:xfrm>
        </p:spPr>
        <p:txBody>
          <a:bodyPr/>
          <a:lstStyle/>
          <a:p>
            <a:r>
              <a:rPr lang="en-US" dirty="0"/>
              <a:t>Java, Kotlin, </a:t>
            </a:r>
            <a:r>
              <a:rPr lang="ru-RU" dirty="0"/>
              <a:t>С</a:t>
            </a:r>
            <a:r>
              <a:rPr lang="en-US" dirty="0"/>
              <a:t>#, Swift </a:t>
            </a:r>
            <a:r>
              <a:rPr lang="ru-RU" dirty="0"/>
              <a:t>– для мобильных приложений</a:t>
            </a:r>
          </a:p>
          <a:p>
            <a:r>
              <a:rPr lang="en-US" dirty="0"/>
              <a:t>Php, </a:t>
            </a:r>
            <a:r>
              <a:rPr lang="en-US" dirty="0" err="1"/>
              <a:t>js</a:t>
            </a:r>
            <a:r>
              <a:rPr lang="en-US" dirty="0"/>
              <a:t>, ruby, python, node </a:t>
            </a:r>
            <a:r>
              <a:rPr lang="en-US" dirty="0" err="1"/>
              <a:t>js</a:t>
            </a:r>
            <a:r>
              <a:rPr lang="en-US" dirty="0"/>
              <a:t>, typescript </a:t>
            </a:r>
            <a:r>
              <a:rPr lang="ru-RU" dirty="0"/>
              <a:t>– для веб</a:t>
            </a:r>
          </a:p>
          <a:p>
            <a:r>
              <a:rPr lang="en-US" dirty="0"/>
              <a:t>C++, </a:t>
            </a:r>
            <a:r>
              <a:rPr lang="ru-RU" dirty="0"/>
              <a:t>С</a:t>
            </a:r>
            <a:r>
              <a:rPr lang="en-US" dirty="0"/>
              <a:t># </a:t>
            </a:r>
            <a:r>
              <a:rPr lang="ru-RU" dirty="0"/>
              <a:t>для игр</a:t>
            </a:r>
          </a:p>
        </p:txBody>
      </p:sp>
      <p:pic>
        <p:nvPicPr>
          <p:cNvPr id="3174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8F125505-3992-4632-965B-B3011A03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81" y="3336199"/>
            <a:ext cx="7334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6AB5211-F52D-4B0D-86AE-F1CA1D56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Шаблоны проектирования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8246A3F-BA6B-49D0-A6EA-0C9C37044B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Очень важно понимать общие принципы создания ПО</a:t>
            </a:r>
          </a:p>
          <a:p>
            <a:r>
              <a:rPr lang="ru-RU" dirty="0"/>
              <a:t>Ведь языков много, а принцип работы программы - один</a:t>
            </a:r>
          </a:p>
        </p:txBody>
      </p:sp>
      <p:pic>
        <p:nvPicPr>
          <p:cNvPr id="32770" name="Picture 2" descr="ÐÐ°ÑÑÐ¸Ð½ÐºÐ¸ Ð¿Ð¾ Ð·Ð°Ð¿ÑÐ¾ÑÑ ÑÐ°Ð±Ð»Ð¾Ð½Ñ Ð¿ÑÐ¾ÐµÐºÑÐ¸ÑÐ¾Ð²Ð°Ð½Ð¸Ñ">
            <a:extLst>
              <a:ext uri="{FF2B5EF4-FFF2-40B4-BE49-F238E27FC236}">
                <a16:creationId xmlns:a16="http://schemas.microsoft.com/office/drawing/2014/main" id="{AE4DE4C7-BAA4-45FD-83C3-EF694136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2491"/>
            <a:ext cx="4897144" cy="345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A90F8-43FB-4F5F-ACEA-9E4DFF31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D13A-C59F-4EF4-BE3A-2A3E29C7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/>
          <a:lstStyle/>
          <a:p>
            <a:r>
              <a:rPr lang="ru-RU" dirty="0"/>
              <a:t>Нужно постоянно учиться новому</a:t>
            </a:r>
          </a:p>
          <a:p>
            <a:r>
              <a:rPr lang="ru-RU" dirty="0"/>
              <a:t>Постоянно появляются другие технологии, которые сэкономят вам время разработки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E35828-1CFC-4F70-83C9-19AD8CB6DA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ÐÐ°ÑÑÐ¸Ð½ÐºÐ¸ Ð¿Ð¾ Ð·Ð°Ð¿ÑÐ¾ÑÑ Ð´ÑÐµÐ²Ð½Ð¸Ð¹ ÐºÐ¾Ð¼Ð¿ÑÑÑÐµÑ">
            <a:extLst>
              <a:ext uri="{FF2B5EF4-FFF2-40B4-BE49-F238E27FC236}">
                <a16:creationId xmlns:a16="http://schemas.microsoft.com/office/drawing/2014/main" id="{39F7FFB9-D5D6-4E77-97F9-947330636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85" y="1907496"/>
            <a:ext cx="4839829" cy="361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ÐÐ°ÑÑÐ¸Ð½ÐºÐ¸ Ð¿Ð¾ Ð·Ð°Ð¿ÑÐ¾ÑÑ Ð´ÑÐµÐ²Ð½Ð¸Ð¹ ÐºÐ¾Ð¼Ð¿ÑÑÑÐµÑ">
            <a:extLst>
              <a:ext uri="{FF2B5EF4-FFF2-40B4-BE49-F238E27FC236}">
                <a16:creationId xmlns:a16="http://schemas.microsoft.com/office/drawing/2014/main" id="{2BB8BA3A-6001-42A8-A458-DEB398A6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70" y="3714365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28C9C6E-94F1-4FC4-B5F2-2765A6E88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Вопросы</a:t>
            </a:r>
          </a:p>
        </p:txBody>
      </p:sp>
      <p:pic>
        <p:nvPicPr>
          <p:cNvPr id="107523" name="Picture 3">
            <a:extLst>
              <a:ext uri="{FF2B5EF4-FFF2-40B4-BE49-F238E27FC236}">
                <a16:creationId xmlns:a16="http://schemas.microsoft.com/office/drawing/2014/main" id="{75AD9C8E-6A05-4C38-932C-FB210C3A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673600"/>
            <a:ext cx="1355725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AutoShape 4">
            <a:extLst>
              <a:ext uri="{FF2B5EF4-FFF2-40B4-BE49-F238E27FC236}">
                <a16:creationId xmlns:a16="http://schemas.microsoft.com/office/drawing/2014/main" id="{926A94F7-CD7D-4E90-8780-508C1CCB1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0"/>
            <a:ext cx="8001000" cy="1143000"/>
          </a:xfrm>
          <a:prstGeom prst="wedgeEllipseCallout">
            <a:avLst>
              <a:gd name="adj1" fmla="val 42597"/>
              <a:gd name="adj2" fmla="val 2086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ru-RU" altLang="ru-RU" sz="2000" b="1"/>
              <a:t>Что такое интерфейс?</a:t>
            </a:r>
          </a:p>
        </p:txBody>
      </p:sp>
      <p:pic>
        <p:nvPicPr>
          <p:cNvPr id="107525" name="Picture 5">
            <a:extLst>
              <a:ext uri="{FF2B5EF4-FFF2-40B4-BE49-F238E27FC236}">
                <a16:creationId xmlns:a16="http://schemas.microsoft.com/office/drawing/2014/main" id="{5A9CDD09-1082-4973-AB7B-60C99D58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603750"/>
            <a:ext cx="2073275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Text Box 6">
            <a:extLst>
              <a:ext uri="{FF2B5EF4-FFF2-40B4-BE49-F238E27FC236}">
                <a16:creationId xmlns:a16="http://schemas.microsoft.com/office/drawing/2014/main" id="{64EA522E-AB18-4F54-9B9A-911382335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283200"/>
            <a:ext cx="2362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i="1"/>
              <a:t>Версии зала...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FC0F35F-839B-4F4C-A0B4-2D425AB53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7772400" cy="609600"/>
          </a:xfrm>
        </p:spPr>
        <p:txBody>
          <a:bodyPr/>
          <a:lstStyle/>
          <a:p>
            <a:r>
              <a:rPr lang="ru-RU" altLang="ru-RU"/>
              <a:t>Пользовательский интерфейс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C1EBBE0-5239-4B6E-8C6F-5FD06C885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/>
              <a:t>Пользовательский интерфейс</a:t>
            </a:r>
            <a:r>
              <a:rPr lang="ru-RU" altLang="ru-RU"/>
              <a:t> представляет собой средство общения между пользователем и вычислительной системой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F371B62-A01E-4B15-B127-D19B85B9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695701"/>
            <a:ext cx="4176712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B703BF1D-2FEA-4F69-8D6A-2004F0401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4495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>
            <a:extLst>
              <a:ext uri="{FF2B5EF4-FFF2-40B4-BE49-F238E27FC236}">
                <a16:creationId xmlns:a16="http://schemas.microsoft.com/office/drawing/2014/main" id="{28067629-7DDB-49B6-9CFA-FB6B42F40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7772400" cy="762000"/>
          </a:xfrm>
        </p:spPr>
        <p:txBody>
          <a:bodyPr/>
          <a:lstStyle/>
          <a:p>
            <a:r>
              <a:rPr lang="ru-RU" altLang="ru-RU"/>
              <a:t>Пользовательский интерфейс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48598BA-CC4A-4556-8540-A807DADCE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676400"/>
            <a:ext cx="7772400" cy="4114800"/>
          </a:xfrm>
        </p:spPr>
        <p:txBody>
          <a:bodyPr/>
          <a:lstStyle/>
          <a:p>
            <a:r>
              <a:rPr lang="en-US" altLang="ru-RU"/>
              <a:t>HCI</a:t>
            </a:r>
            <a:r>
              <a:rPr lang="ru-RU" altLang="ru-RU"/>
              <a:t> — это аббревиатура английского </a:t>
            </a:r>
            <a:r>
              <a:rPr lang="en-US" altLang="ru-RU"/>
              <a:t>Human</a:t>
            </a:r>
            <a:r>
              <a:rPr lang="ru-RU" altLang="ru-RU"/>
              <a:t>-</a:t>
            </a:r>
            <a:r>
              <a:rPr lang="en-US" altLang="ru-RU"/>
              <a:t>Computer Interaction</a:t>
            </a:r>
            <a:r>
              <a:rPr lang="ru-RU" altLang="ru-RU"/>
              <a:t>, что переводится как "взаимодействие человека и компьютера".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3897FC7-21E1-472C-86D2-3022D1A24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838200"/>
            <a:ext cx="7772400" cy="609600"/>
          </a:xfrm>
        </p:spPr>
        <p:txBody>
          <a:bodyPr/>
          <a:lstStyle/>
          <a:p>
            <a:r>
              <a:rPr lang="ru-RU" altLang="ru-RU"/>
              <a:t>Пользовательский интерфейс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C416A1-CDD2-4656-97CD-6CF3D4028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dirty="0"/>
              <a:t>С точки зрения программного обеспечения в состав интерфейса входят два компонента: </a:t>
            </a:r>
          </a:p>
          <a:p>
            <a:r>
              <a:rPr lang="ru-RU" altLang="ru-RU" dirty="0"/>
              <a:t>набор процессов ввода-вывода; </a:t>
            </a:r>
          </a:p>
          <a:p>
            <a:r>
              <a:rPr lang="ru-RU" altLang="ru-RU" dirty="0"/>
              <a:t> процесс диалога.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382E708-9D4F-4CB0-8DE0-E7EE4992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343401"/>
            <a:ext cx="5113338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651C0915-BD7D-4191-B741-3CF4C6D87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/>
              <a:t>Общие принципы проектирования пользовательских интерфейсов</a:t>
            </a:r>
            <a:r>
              <a:rPr lang="ru-RU" altLang="ru-RU" sz="4000" dirty="0"/>
              <a:t> 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6C615FB7-37B9-4634-8BE7-C8A6CF43D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Программа должна помогать выполнить задачу, а не становиться этой задачей.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При работе с программой пользователь не должен ощущать себя дураком.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ru-RU" altLang="ru-RU" sz="2800" dirty="0"/>
              <a:t>Программа должна работать так, чтобы пользователь не считал компьютер дураком.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09600" y="893232"/>
            <a:ext cx="11044237" cy="50715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2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«</a:t>
            </a:r>
            <a:r>
              <a:rPr lang="en-US" sz="2200" i="1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Визуализация</a:t>
            </a:r>
            <a:r>
              <a:rPr lang="en-US" sz="2200" i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»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-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отображение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данных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или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процессов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с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помощью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графических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примитивов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→ «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Визуальное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программирование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»  -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это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подход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подразумевающий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создание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кода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с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помощью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манипулирования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графическими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объектами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На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практике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в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этот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термин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-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иное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понятие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  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визуальное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построение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интерфейса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а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не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самого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кода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Создаются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только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заготовки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необходимых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функций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и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процедур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а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задача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создания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тела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функций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по-прежнему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-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на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разработчика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программы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ru-RU" sz="2200" dirty="0">
                <a:ea typeface="Arial"/>
                <a:cs typeface="Arial"/>
                <a:sym typeface="Arial"/>
              </a:rPr>
              <a:t>В</a:t>
            </a:r>
            <a:r>
              <a:rPr lang="en-US" sz="2200" dirty="0"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ea typeface="Arial"/>
                <a:cs typeface="Arial"/>
                <a:sym typeface="Arial"/>
              </a:rPr>
              <a:t>качестве</a:t>
            </a:r>
            <a:r>
              <a:rPr lang="en-US" sz="2200" dirty="0"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ea typeface="Arial"/>
                <a:cs typeface="Arial"/>
                <a:sym typeface="Arial"/>
              </a:rPr>
              <a:t>объекта</a:t>
            </a:r>
            <a:r>
              <a:rPr lang="en-US" sz="2200" dirty="0"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ea typeface="Arial"/>
                <a:cs typeface="Arial"/>
                <a:sym typeface="Arial"/>
              </a:rPr>
              <a:t>визуализации</a:t>
            </a:r>
            <a:r>
              <a:rPr lang="en-US" sz="2200" dirty="0"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ea typeface="Arial"/>
                <a:cs typeface="Arial"/>
                <a:sym typeface="Arial"/>
              </a:rPr>
              <a:t>рассматривается</a:t>
            </a:r>
            <a:r>
              <a:rPr lang="en-US" sz="2200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процесс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построения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интерфейса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приложения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путем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размещения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на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формах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компонентов</a:t>
            </a:r>
            <a:r>
              <a:rPr lang="en-US" sz="2200" i="1" dirty="0">
                <a:ea typeface="Arial"/>
                <a:cs typeface="Arial"/>
                <a:sym typeface="Arial"/>
              </a:rPr>
              <a:t> и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настройкой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их</a:t>
            </a:r>
            <a:r>
              <a:rPr lang="en-US" sz="2200" i="1" dirty="0">
                <a:ea typeface="Arial"/>
                <a:cs typeface="Arial"/>
                <a:sym typeface="Arial"/>
              </a:rPr>
              <a:t>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свойств</a:t>
            </a:r>
            <a:r>
              <a:rPr lang="en-US" sz="2200" i="1" dirty="0">
                <a:ea typeface="Arial"/>
                <a:cs typeface="Arial"/>
                <a:sym typeface="Arial"/>
              </a:rPr>
              <a:t> и </a:t>
            </a:r>
            <a:r>
              <a:rPr lang="en-US" sz="2200" i="1" dirty="0" err="1">
                <a:ea typeface="Arial"/>
                <a:cs typeface="Arial"/>
                <a:sym typeface="Arial"/>
              </a:rPr>
              <a:t>поведения</a:t>
            </a:r>
            <a:r>
              <a:rPr lang="en-US" sz="2200" dirty="0"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indent="0" algn="just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indent="0" algn="just">
              <a:lnSpc>
                <a:spcPct val="80000"/>
              </a:lnSpc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Среда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программирования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: Visual Basic, Delphi, Borland Builder, Microsoft Visual C++, </a:t>
            </a:r>
            <a:r>
              <a:rPr lang="en-US" sz="2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Visual Studio 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 </a:t>
            </a:r>
            <a:r>
              <a:rPr lang="en-US" sz="22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др</a:t>
            </a:r>
            <a:r>
              <a:rPr lang="en-US" sz="2200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r>
              <a:rPr lang="en-US" sz="22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indent="-203200">
              <a:spcBef>
                <a:spcPts val="440"/>
              </a:spcBef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774826" y="115888"/>
            <a:ext cx="8713787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2800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ВИЗУАЛЬНОЕ ПРОГРАММИРОВАНИЕ</a:t>
            </a:r>
            <a:endParaRPr sz="32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Визуальное программирование | ВКонтакте">
            <a:extLst>
              <a:ext uri="{FF2B5EF4-FFF2-40B4-BE49-F238E27FC236}">
                <a16:creationId xmlns:a16="http://schemas.microsoft.com/office/drawing/2014/main" id="{676410D8-A58F-4985-B2B4-D84D6522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7" y="4828749"/>
            <a:ext cx="2957513" cy="191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56707C0-430F-4F23-ADCC-0482462D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такой программист?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392CD25-AE90-415D-BBFD-6DDD6A055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с чем он работает</a:t>
            </a:r>
          </a:p>
        </p:txBody>
      </p:sp>
      <p:pic>
        <p:nvPicPr>
          <p:cNvPr id="10246" name="Picture 6" descr="ÐÐ°ÑÑÐ¸Ð½ÐºÐ¸ Ð¿Ð¾ Ð·Ð°Ð¿ÑÐ¾ÑÑ Ð¿ÑÐ¾Ð³ÑÐ°Ð¼Ð¼Ð¸ÑÑ">
            <a:extLst>
              <a:ext uri="{FF2B5EF4-FFF2-40B4-BE49-F238E27FC236}">
                <a16:creationId xmlns:a16="http://schemas.microsoft.com/office/drawing/2014/main" id="{B378B9BF-0D9E-4135-9887-1AA6DA87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23" y="822582"/>
            <a:ext cx="5466754" cy="34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4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55DC42-2382-4DE1-9AA2-F70A84C99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321" y="1047750"/>
            <a:ext cx="11099358" cy="47625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реализована во многих современных средах разработки программных систем. Все ведущие фирмы, создающие средства для программирования и конструирования имеют системы, поддерживающие технологию визуального программирования.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Фирма Microsoft, разрабатывая концепцию.NET Framework, создала Visual Studio.NET Enterprise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Architect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реализовала все последние достижения в области программирования и в частности, в технологии визуального программирования.</a:t>
            </a:r>
          </a:p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Visual Studio.NET - полная многоязычная среда разработки для платформы Microsoft.NET. Visual Studio.NET предоставляет набор технологий, упрощающих создание, развертывание и последующее усовершенствование безопасных, масштабируемых 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высокодоступных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веб-приложений и веб-служб XML.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96;p14">
            <a:extLst>
              <a:ext uri="{FF2B5EF4-FFF2-40B4-BE49-F238E27FC236}">
                <a16:creationId xmlns:a16="http://schemas.microsoft.com/office/drawing/2014/main" id="{3F484920-FD84-48C5-B54D-643E467994ED}"/>
              </a:ext>
            </a:extLst>
          </p:cNvPr>
          <p:cNvSpPr txBox="1"/>
          <p:nvPr/>
        </p:nvSpPr>
        <p:spPr>
          <a:xfrm>
            <a:off x="1062038" y="188912"/>
            <a:ext cx="10244137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2800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Концепция визуального программирования </a:t>
            </a:r>
          </a:p>
        </p:txBody>
      </p:sp>
      <p:pic>
        <p:nvPicPr>
          <p:cNvPr id="2050" name="Picture 2" descr="Что такое визуальное программирование и как это работает? | AppMaster">
            <a:extLst>
              <a:ext uri="{FF2B5EF4-FFF2-40B4-BE49-F238E27FC236}">
                <a16:creationId xmlns:a16="http://schemas.microsoft.com/office/drawing/2014/main" id="{E523877E-33ED-40F4-A564-885FC355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331" y="4263660"/>
            <a:ext cx="4605337" cy="259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/>
        </p:nvSpPr>
        <p:spPr>
          <a:xfrm>
            <a:off x="200025" y="714375"/>
            <a:ext cx="11815762" cy="575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графического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интерфейса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помещаются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элементы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управления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обеспечивающие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взаимодействие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пользователем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endParaRPr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Установка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значений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объектов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графического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интерфейса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режиме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конструирования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задаются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значения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формы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управления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помещенных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ранее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форму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endParaRPr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редактирование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программного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Создаются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заготовки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обработчиков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событий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двойной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щелчок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мышью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элементу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вызов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заготовки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обработчика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наиболее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используемого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события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этого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элемента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редакторе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программного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производится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ввод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редактирование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программного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кода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обработчиков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событий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endParaRPr b="1" i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Сохранение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Так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включают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себя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несколько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файлов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рекомендуется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каждого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создать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отдельную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папку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диске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>
              <a:buClr>
                <a:schemeClr val="dk1"/>
              </a:buClr>
              <a:buSzPts val="1800"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Компиляция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r>
              <a:rPr lang="en-US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Сохраненный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выполняться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только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самой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системе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программирования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преобразовать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которое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выполняться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непосредственно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ОС,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выполнить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компиляцию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которой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сохранится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исполнимом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файле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(.exe). </a:t>
            </a:r>
            <a:endParaRPr dirty="0"/>
          </a:p>
        </p:txBody>
      </p:sp>
      <p:sp>
        <p:nvSpPr>
          <p:cNvPr id="3" name="Google Shape;96;p14">
            <a:extLst>
              <a:ext uri="{FF2B5EF4-FFF2-40B4-BE49-F238E27FC236}">
                <a16:creationId xmlns:a16="http://schemas.microsoft.com/office/drawing/2014/main" id="{355D6881-4DDF-43C6-93A3-C5FF82E1EA43}"/>
              </a:ext>
            </a:extLst>
          </p:cNvPr>
          <p:cNvSpPr txBox="1"/>
          <p:nvPr/>
        </p:nvSpPr>
        <p:spPr>
          <a:xfrm>
            <a:off x="200025" y="188912"/>
            <a:ext cx="11815763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2800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Этапы создания проектов и приложений в системах ООП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AAD5C5-6F03-4926-9EA9-64469CFA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8659" y="6493631"/>
            <a:ext cx="2032000" cy="364369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7586" indent="-27214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8593" indent="-2177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24030" indent="-2177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59468" indent="-217719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94905" indent="-217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0342" indent="-217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65780" indent="-217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01217" indent="-2177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EE96B2-AF10-47C1-BAB9-C7FCA1189CF3}" type="slidenum">
              <a:rPr lang="ru-RU" altLang="ru-RU" sz="1714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 sz="1714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3F2BA8B-308D-4BBE-ABF9-9343D73160E5}"/>
              </a:ext>
            </a:extLst>
          </p:cNvPr>
          <p:cNvSpPr/>
          <p:nvPr/>
        </p:nvSpPr>
        <p:spPr>
          <a:xfrm>
            <a:off x="557213" y="1087307"/>
            <a:ext cx="10801350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ru-RU" sz="1524" b="1" i="1" dirty="0">
              <a:solidFill>
                <a:srgbClr val="FF0000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>
              <a:defRPr/>
            </a:pPr>
            <a:r>
              <a:rPr lang="ru-RU" sz="2286" dirty="0">
                <a:latin typeface="Arial" charset="0"/>
                <a:cs typeface="Arial" charset="0"/>
              </a:rPr>
              <a:t>Создателем языка является сотрудник </a:t>
            </a:r>
            <a:r>
              <a:rPr lang="ru-RU" sz="2286" dirty="0" err="1">
                <a:latin typeface="Arial" charset="0"/>
                <a:cs typeface="Arial" charset="0"/>
              </a:rPr>
              <a:t>Microsoft</a:t>
            </a:r>
            <a:r>
              <a:rPr lang="ru-RU" sz="2286" dirty="0">
                <a:latin typeface="Arial" charset="0"/>
                <a:cs typeface="Arial" charset="0"/>
              </a:rPr>
              <a:t> Андреас </a:t>
            </a:r>
            <a:r>
              <a:rPr lang="ru-RU" sz="2286" dirty="0" err="1">
                <a:latin typeface="Arial" charset="0"/>
                <a:cs typeface="Arial" charset="0"/>
              </a:rPr>
              <a:t>Хейлсберг</a:t>
            </a:r>
            <a:r>
              <a:rPr lang="ru-RU" sz="2286" dirty="0">
                <a:latin typeface="Arial" charset="0"/>
                <a:cs typeface="Arial" charset="0"/>
              </a:rPr>
              <a:t>. Он стал известным в мире программистов задолго до того, как пришел в </a:t>
            </a:r>
            <a:r>
              <a:rPr lang="ru-RU" sz="2286" dirty="0" err="1">
                <a:latin typeface="Arial" charset="0"/>
                <a:cs typeface="Arial" charset="0"/>
              </a:rPr>
              <a:t>Microsoft</a:t>
            </a:r>
            <a:r>
              <a:rPr lang="ru-RU" sz="2286" dirty="0">
                <a:latin typeface="Arial" charset="0"/>
                <a:cs typeface="Arial" charset="0"/>
              </a:rPr>
              <a:t>. </a:t>
            </a:r>
            <a:r>
              <a:rPr lang="ru-RU" sz="2286" dirty="0" err="1">
                <a:latin typeface="Arial" charset="0"/>
                <a:cs typeface="Arial" charset="0"/>
              </a:rPr>
              <a:t>Хейлсберг</a:t>
            </a:r>
            <a:r>
              <a:rPr lang="ru-RU" sz="2286" dirty="0">
                <a:latin typeface="Arial" charset="0"/>
                <a:cs typeface="Arial" charset="0"/>
              </a:rPr>
              <a:t> входил в число ведущих разработчиков одной из самых популярных сред разработки - </a:t>
            </a:r>
            <a:r>
              <a:rPr lang="ru-RU" sz="2286" dirty="0" err="1">
                <a:latin typeface="Arial" charset="0"/>
                <a:cs typeface="Arial" charset="0"/>
              </a:rPr>
              <a:t>Delphi</a:t>
            </a:r>
            <a:r>
              <a:rPr lang="ru-RU" sz="2286" dirty="0">
                <a:latin typeface="Arial" charset="0"/>
                <a:cs typeface="Arial" charset="0"/>
              </a:rPr>
              <a:t>. </a:t>
            </a:r>
          </a:p>
          <a:p>
            <a:pPr algn="just">
              <a:defRPr/>
            </a:pPr>
            <a:r>
              <a:rPr lang="ru-RU" sz="2286" dirty="0">
                <a:latin typeface="Arial" charset="0"/>
                <a:cs typeface="Arial" charset="0"/>
              </a:rPr>
              <a:t>В </a:t>
            </a:r>
            <a:r>
              <a:rPr lang="ru-RU" sz="2286" dirty="0" err="1">
                <a:latin typeface="Arial" charset="0"/>
                <a:cs typeface="Arial" charset="0"/>
              </a:rPr>
              <a:t>Microsoft</a:t>
            </a:r>
            <a:r>
              <a:rPr lang="ru-RU" sz="2286" dirty="0">
                <a:latin typeface="Arial" charset="0"/>
                <a:cs typeface="Arial" charset="0"/>
              </a:rPr>
              <a:t> он участвовал в создании версии </a:t>
            </a:r>
            <a:r>
              <a:rPr lang="ru-RU" sz="2286" dirty="0" err="1">
                <a:latin typeface="Arial" charset="0"/>
                <a:cs typeface="Arial" charset="0"/>
              </a:rPr>
              <a:t>Java</a:t>
            </a:r>
            <a:r>
              <a:rPr lang="ru-RU" sz="2286" dirty="0">
                <a:latin typeface="Arial" charset="0"/>
                <a:cs typeface="Arial" charset="0"/>
              </a:rPr>
              <a:t> - J++, так что опыта в написании языков и сред программирования ему не занимать. </a:t>
            </a:r>
          </a:p>
          <a:p>
            <a:pPr algn="just">
              <a:defRPr/>
            </a:pPr>
            <a:r>
              <a:rPr lang="ru-RU" sz="2286" dirty="0">
                <a:latin typeface="Arial" charset="0"/>
                <a:cs typeface="Arial" charset="0"/>
              </a:rPr>
              <a:t>Как отмечал сам Андреас </a:t>
            </a:r>
            <a:r>
              <a:rPr lang="ru-RU" sz="2286" dirty="0" err="1">
                <a:latin typeface="Arial" charset="0"/>
                <a:cs typeface="Arial" charset="0"/>
              </a:rPr>
              <a:t>Хейлсберг</a:t>
            </a:r>
            <a:r>
              <a:rPr lang="ru-RU" sz="2286" dirty="0">
                <a:latin typeface="Arial" charset="0"/>
                <a:cs typeface="Arial" charset="0"/>
              </a:rPr>
              <a:t>, C# создавался как язык компонентного программирования, и в этом одно из главных достоинств языка, направленное на возможность повторного использования созданных компонентов. </a:t>
            </a:r>
          </a:p>
        </p:txBody>
      </p:sp>
      <p:sp>
        <p:nvSpPr>
          <p:cNvPr id="4" name="Google Shape;96;p14">
            <a:extLst>
              <a:ext uri="{FF2B5EF4-FFF2-40B4-BE49-F238E27FC236}">
                <a16:creationId xmlns:a16="http://schemas.microsoft.com/office/drawing/2014/main" id="{C333D19D-02F6-4F3C-98A4-2C76854C1E6E}"/>
              </a:ext>
            </a:extLst>
          </p:cNvPr>
          <p:cNvSpPr txBox="1"/>
          <p:nvPr/>
        </p:nvSpPr>
        <p:spPr>
          <a:xfrm>
            <a:off x="188118" y="0"/>
            <a:ext cx="11815763" cy="98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>
                <a:schemeClr val="accent2"/>
              </a:buClr>
              <a:buSzPts val="2800"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Язык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C#</a:t>
            </a:r>
          </a:p>
        </p:txBody>
      </p:sp>
      <p:pic>
        <p:nvPicPr>
          <p:cNvPr id="3074" name="Picture 2" descr="Обучение языку C# - почему стоит выбрать программирование на C sharp">
            <a:extLst>
              <a:ext uri="{FF2B5EF4-FFF2-40B4-BE49-F238E27FC236}">
                <a16:creationId xmlns:a16="http://schemas.microsoft.com/office/drawing/2014/main" id="{EEFCC309-D500-41DC-8B84-0DEB2B51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09" y="4408355"/>
            <a:ext cx="3145006" cy="2085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# | Викии Вики | Fandom">
            <a:extLst>
              <a:ext uri="{FF2B5EF4-FFF2-40B4-BE49-F238E27FC236}">
                <a16:creationId xmlns:a16="http://schemas.microsoft.com/office/drawing/2014/main" id="{F9E29AE0-82DF-4922-AE5A-7A625D1D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50" y="15745"/>
            <a:ext cx="1071562" cy="1071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0127C7-1527-4035-AB14-8F17A0D9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79" y="493409"/>
            <a:ext cx="9669224" cy="6420746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C5D358A-3E30-4258-AE6E-BD957473CA81}"/>
              </a:ext>
            </a:extLst>
          </p:cNvPr>
          <p:cNvSpPr/>
          <p:nvPr/>
        </p:nvSpPr>
        <p:spPr>
          <a:xfrm>
            <a:off x="6105237" y="4137890"/>
            <a:ext cx="4036290" cy="97905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A552D49-5592-4937-9961-F8E9B02EBAF8}"/>
              </a:ext>
            </a:extLst>
          </p:cNvPr>
          <p:cNvCxnSpPr/>
          <p:nvPr/>
        </p:nvCxnSpPr>
        <p:spPr>
          <a:xfrm flipH="1">
            <a:off x="10062393" y="2974109"/>
            <a:ext cx="1403928" cy="145934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31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4F92F-8FE9-421D-927D-5EDF428C0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8" b="2660"/>
          <a:stretch/>
        </p:blipFill>
        <p:spPr>
          <a:xfrm>
            <a:off x="754381" y="207000"/>
            <a:ext cx="9720000" cy="6444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7E128FB-1E0B-4F14-91F3-41E20B1E3A93}"/>
              </a:ext>
            </a:extLst>
          </p:cNvPr>
          <p:cNvSpPr/>
          <p:nvPr/>
        </p:nvSpPr>
        <p:spPr>
          <a:xfrm>
            <a:off x="4849091" y="2687781"/>
            <a:ext cx="5107709" cy="116378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6C9A087-5E7A-4BEF-8C83-CA476EC44655}"/>
              </a:ext>
            </a:extLst>
          </p:cNvPr>
          <p:cNvSpPr/>
          <p:nvPr/>
        </p:nvSpPr>
        <p:spPr>
          <a:xfrm>
            <a:off x="979055" y="2031999"/>
            <a:ext cx="3713018" cy="979055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F6F82A0-93EB-447D-AC18-4B34F2A269AF}"/>
              </a:ext>
            </a:extLst>
          </p:cNvPr>
          <p:cNvCxnSpPr/>
          <p:nvPr/>
        </p:nvCxnSpPr>
        <p:spPr>
          <a:xfrm flipH="1">
            <a:off x="9956800" y="1579418"/>
            <a:ext cx="1496291" cy="1431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8B5F1-C4FD-4D63-B8C6-D30887C49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213864"/>
            <a:ext cx="9697803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622EBC-A542-4DF2-BAF2-F73624F9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791"/>
            <a:ext cx="12192000" cy="60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C059B-5B59-42CC-999F-70498D05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618733"/>
            <a:ext cx="6115904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E0D327-CBED-4CF7-B69F-5597B6E81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10" y="1199839"/>
            <a:ext cx="7373379" cy="445832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8BCDD-AB21-4394-9496-36BE00E17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1" y="1123628"/>
            <a:ext cx="9840698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4ACE1-8548-490C-A2AA-D2E266684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1" y="1123628"/>
            <a:ext cx="9840698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8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80C4F94-40C9-43B9-8572-39926A0E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Сухое официальное определение: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F06CB7-E764-4812-BC1E-0A201932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Программист — специалист, занимающийся непосредственной разработкой программного обеспечения для различного рода вычислительно-операционных систем.</a:t>
            </a:r>
          </a:p>
          <a:p>
            <a:pPr marL="0" indent="0">
              <a:buNone/>
            </a:pPr>
            <a:r>
              <a:rPr lang="ru-RU" dirty="0"/>
              <a:t>(если верить Википедии)</a:t>
            </a:r>
          </a:p>
        </p:txBody>
      </p:sp>
      <p:pic>
        <p:nvPicPr>
          <p:cNvPr id="6" name="Picture 4" descr="ÐÐ°ÑÑÐ¸Ð½ÐºÐ¸ Ð¿Ð¾ Ð·Ð°Ð¿ÑÐ¾ÑÑ Ð¿ÑÐ¾Ð³ÑÐ°Ð¼Ð¼Ð¸ÑÑ">
            <a:extLst>
              <a:ext uri="{FF2B5EF4-FFF2-40B4-BE49-F238E27FC236}">
                <a16:creationId xmlns:a16="http://schemas.microsoft.com/office/drawing/2014/main" id="{3EE4A4AB-7B90-4EBB-8E61-6DDB27F64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18" y="3121928"/>
            <a:ext cx="4580708" cy="23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6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B22067-10E8-4D35-A728-DE8D75B13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969" y="685417"/>
            <a:ext cx="5992061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77F64-186A-48B3-8D7D-B9D6B4FC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04" y="837710"/>
            <a:ext cx="10836437" cy="46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ÐÐ°ÑÑÐ¸Ð½ÐºÐ¸ Ð¿Ð¾ Ð·Ð°Ð¿ÑÐ¾ÑÑ ÑÐ¸ÑÑÐµÐ¼Ð½ÑÐ¹ Ð°Ð´Ð¼Ð¸Ð½Ð¸ÑÑÑÐ°ÑÐ¾Ñ Ð¼ÐµÐ¼">
            <a:extLst>
              <a:ext uri="{FF2B5EF4-FFF2-40B4-BE49-F238E27FC236}">
                <a16:creationId xmlns:a16="http://schemas.microsoft.com/office/drawing/2014/main" id="{238AB5E3-84ED-47D3-AADE-843E69CB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658585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Раунд!</a:t>
            </a:r>
          </a:p>
        </p:txBody>
      </p:sp>
      <p:pic>
        <p:nvPicPr>
          <p:cNvPr id="1026" name="Picture 2" descr="ÐÐ°ÑÑÐ¸Ð½ÐºÐ¸ Ð¿Ð¾ Ð·Ð°Ð¿ÑÐ¾ÑÑ dab">
            <a:extLst>
              <a:ext uri="{FF2B5EF4-FFF2-40B4-BE49-F238E27FC236}">
                <a16:creationId xmlns:a16="http://schemas.microsoft.com/office/drawing/2014/main" id="{5728354A-95EC-4172-8414-08BA910843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1815737"/>
            <a:ext cx="3984172" cy="39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40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31C9-56A4-4B5E-8923-81E1E90CA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обязанности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1D842-76B9-4038-B649-B332C977F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1050"/>
            <a:ext cx="4661263" cy="3809999"/>
          </a:xfrm>
        </p:spPr>
        <p:txBody>
          <a:bodyPr/>
          <a:lstStyle/>
          <a:p>
            <a:r>
              <a:rPr lang="ru-RU" dirty="0"/>
              <a:t>Разработка программного обеспечения (архитектура, технологии, написание кода)</a:t>
            </a:r>
          </a:p>
          <a:p>
            <a:r>
              <a:rPr lang="ru-RU" dirty="0"/>
              <a:t>Тестирование</a:t>
            </a:r>
          </a:p>
          <a:p>
            <a:r>
              <a:rPr lang="ru-RU" dirty="0"/>
              <a:t>Составление технической документации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ÐÐ°ÑÑÐ¸Ð½ÐºÐ¸ Ð¿Ð¾ Ð·Ð°Ð¿ÑÐ¾ÑÑ ÐºÐ¾Ñ Ð¿ÑÐ¾Ð³ÑÐ°Ð¼Ð¼Ð¸ÑÑ">
            <a:extLst>
              <a:ext uri="{FF2B5EF4-FFF2-40B4-BE49-F238E27FC236}">
                <a16:creationId xmlns:a16="http://schemas.microsoft.com/office/drawing/2014/main" id="{9C69D6A7-E077-4901-BA3F-9DB803A9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37" y="1646238"/>
            <a:ext cx="38099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23F888C-A150-43A2-8A4F-A1B02BAEB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</p:spPr>
        <p:txBody>
          <a:bodyPr/>
          <a:lstStyle/>
          <a:p>
            <a:r>
              <a:rPr lang="ru-RU" dirty="0"/>
              <a:t>А ещё…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EABF9C-4368-4ABD-AE37-56A38BA17C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Внедрение и консультации</a:t>
            </a:r>
          </a:p>
          <a:p>
            <a:r>
              <a:rPr lang="ru-RU" dirty="0"/>
              <a:t>Поддержка и обслуживание</a:t>
            </a:r>
          </a:p>
          <a:p>
            <a:r>
              <a:rPr lang="ru-RU" dirty="0"/>
              <a:t>Руководство проектом или командой (начальник, директор)</a:t>
            </a:r>
          </a:p>
        </p:txBody>
      </p:sp>
      <p:pic>
        <p:nvPicPr>
          <p:cNvPr id="15362" name="Picture 2" descr="ÐÐ°ÑÑÐ¸Ð½ÐºÐ¸ Ð¿Ð¾ Ð·Ð°Ð¿ÑÐ¾ÑÑ ÐºÐ¾Ñ Ð¿ÑÐ¾Ð³ÑÐ°Ð¼Ð¼Ð¸ÑÑ">
            <a:extLst>
              <a:ext uri="{FF2B5EF4-FFF2-40B4-BE49-F238E27FC236}">
                <a16:creationId xmlns:a16="http://schemas.microsoft.com/office/drawing/2014/main" id="{9626CE39-B217-43C7-A7CE-9D334DB62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38" y="1466314"/>
            <a:ext cx="2248757" cy="325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7744-0658-4D93-92E7-4CA03A37C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</a:t>
            </a:r>
            <a:r>
              <a:rPr lang="ru-RU" dirty="0" err="1"/>
              <a:t>тыжпрограммист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ÑÑÐ¶Ð¿ÑÐ¾Ð³ÑÐ°Ð¼Ð¼Ð¸ÑÑ">
            <a:extLst>
              <a:ext uri="{FF2B5EF4-FFF2-40B4-BE49-F238E27FC236}">
                <a16:creationId xmlns:a16="http://schemas.microsoft.com/office/drawing/2014/main" id="{195D1573-E77E-4FE2-9C00-189BE4E9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853" y="1712519"/>
            <a:ext cx="4752294" cy="41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7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059BC-9479-4E64-990E-997D767C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Программисты программируют, программируют, да всё никак не </a:t>
            </a:r>
            <a:r>
              <a:rPr lang="ru-RU" dirty="0" err="1"/>
              <a:t>выпрограммируют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D99A854-DD36-4845-A1D5-A6B5220347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Системные программы</a:t>
            </a:r>
          </a:p>
          <a:p>
            <a:r>
              <a:rPr lang="ru-RU" dirty="0"/>
              <a:t>Инструментальные программные системы</a:t>
            </a:r>
          </a:p>
          <a:p>
            <a:r>
              <a:rPr lang="ru-RU" dirty="0"/>
              <a:t>Прикладные программы и утилиты</a:t>
            </a:r>
          </a:p>
          <a:p>
            <a:r>
              <a:rPr lang="ru-RU" b="1" dirty="0"/>
              <a:t>Веб-приложения (в т.ч. и сайты)</a:t>
            </a:r>
          </a:p>
          <a:p>
            <a:r>
              <a:rPr lang="ru-RU" b="1" dirty="0"/>
              <a:t>Мобильные приложения</a:t>
            </a:r>
          </a:p>
          <a:p>
            <a:r>
              <a:rPr lang="ru-RU" dirty="0"/>
              <a:t>Игры </a:t>
            </a:r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774E753-BCF4-46A4-9095-BCE74F88D0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ÐÐ°ÑÑÐ¸Ð½ÐºÐ¸ Ð¿Ð¾ Ð·Ð°Ð¿ÑÐ¾ÑÑ Ð¿ÑÐ¾Ð³ÑÐ°Ð¼Ð¼Ð½Ð¾Ðµ Ð¾Ð±ÐµÑÐ¿ÐµÑÐµÐ½Ð¸Ðµ">
            <a:extLst>
              <a:ext uri="{FF2B5EF4-FFF2-40B4-BE49-F238E27FC236}">
                <a16:creationId xmlns:a16="http://schemas.microsoft.com/office/drawing/2014/main" id="{6B099212-0D93-4CE3-8C12-CD7345F7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30" y="1764138"/>
            <a:ext cx="5305153" cy="42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Ромбовидная сетка, 16 х 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ромбовидной сеткой (широкоэкранный формат)</Template>
  <TotalTime>325</TotalTime>
  <Words>1449</Words>
  <Application>Microsoft Office PowerPoint</Application>
  <PresentationFormat>Широкоэкранный</PresentationFormat>
  <Paragraphs>220</Paragraphs>
  <Slides>53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8" baseType="lpstr">
      <vt:lpstr>Arial</vt:lpstr>
      <vt:lpstr>Calibri</vt:lpstr>
      <vt:lpstr>Times New Roman</vt:lpstr>
      <vt:lpstr>Wingdings</vt:lpstr>
      <vt:lpstr>Ромбовидная сетка, 16 х 9</vt:lpstr>
      <vt:lpstr>«Я – программист»</vt:lpstr>
      <vt:lpstr>некоторые из вас сейчас:</vt:lpstr>
      <vt:lpstr>О чём мы сегодня поговорим и что узнаем?</vt:lpstr>
      <vt:lpstr>Кто такой программист?</vt:lpstr>
      <vt:lpstr>Сухое официальное определение:</vt:lpstr>
      <vt:lpstr>Основные обязанности</vt:lpstr>
      <vt:lpstr>А ещё…</vt:lpstr>
      <vt:lpstr>#тыжпрограммист</vt:lpstr>
      <vt:lpstr>Программисты программируют, программируют, да всё никак не выпрограммируют</vt:lpstr>
      <vt:lpstr>Веб-приложения</vt:lpstr>
      <vt:lpstr>Мобильные приложения</vt:lpstr>
      <vt:lpstr>Игры</vt:lpstr>
      <vt:lpstr>Есть ещё специальности</vt:lpstr>
      <vt:lpstr>Почему это так важно?</vt:lpstr>
      <vt:lpstr>Сейчас мы не можем представить жизнь без компьютеров</vt:lpstr>
      <vt:lpstr>Но все они бесполезные железки, без программ</vt:lpstr>
      <vt:lpstr>Будущее уже скоро</vt:lpstr>
      <vt:lpstr>Плюсы и минусы профессии</vt:lpstr>
      <vt:lpstr>1. Высокооплачиваемая работа и доход</vt:lpstr>
      <vt:lpstr>2. Гибкий или удобный график работы</vt:lpstr>
      <vt:lpstr>3. Возможность работы удалённо</vt:lpstr>
      <vt:lpstr>4. Возможность совмещать работу и хобби</vt:lpstr>
      <vt:lpstr>5. Быть программистом – это здорово</vt:lpstr>
      <vt:lpstr>-1. Стресс и малоподвижность</vt:lpstr>
      <vt:lpstr>-2. Защита интеллектуальной собственности</vt:lpstr>
      <vt:lpstr>-3. Растущая конкуренция</vt:lpstr>
      <vt:lpstr>Что нужно изучать?</vt:lpstr>
      <vt:lpstr>Пирамида знаний и умений</vt:lpstr>
      <vt:lpstr>Логика, математика, формализация</vt:lpstr>
      <vt:lpstr>Алгоритмы</vt:lpstr>
      <vt:lpstr>Языки программирования</vt:lpstr>
      <vt:lpstr>Шаблоны проектирования</vt:lpstr>
      <vt:lpstr>Технологии</vt:lpstr>
      <vt:lpstr>Вопросы</vt:lpstr>
      <vt:lpstr>Пользовательский интерфейс</vt:lpstr>
      <vt:lpstr>Пользовательский интерфейс</vt:lpstr>
      <vt:lpstr>Пользовательский интерфейс</vt:lpstr>
      <vt:lpstr>Общие принципы проектирования пользовательских интерфейсов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Раунд!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Будущие профессии</dc:title>
  <dc:creator>Валерий Пазюк</dc:creator>
  <cp:lastModifiedBy>Окладников_АА</cp:lastModifiedBy>
  <cp:revision>61</cp:revision>
  <dcterms:created xsi:type="dcterms:W3CDTF">2018-07-19T16:15:01Z</dcterms:created>
  <dcterms:modified xsi:type="dcterms:W3CDTF">2022-11-17T03:10:02Z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