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3" r:id="rId17"/>
    <p:sldId id="271" r:id="rId18"/>
    <p:sldId id="274" r:id="rId19"/>
    <p:sldId id="272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  <a:srgbClr val="00CC00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9" autoAdjust="0"/>
    <p:restoredTop sz="94660"/>
  </p:normalViewPr>
  <p:slideViewPr>
    <p:cSldViewPr>
      <p:cViewPr varScale="1">
        <p:scale>
          <a:sx n="96" d="100"/>
          <a:sy n="96" d="100"/>
        </p:scale>
        <p:origin x="168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6AB1A-4841-44CF-B25F-1DA73F0DB82F}" type="datetimeFigureOut">
              <a:rPr lang="ru-RU" smtClean="0"/>
              <a:pPr/>
              <a:t>17.11.2022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BCA7D-8A43-4DD8-9E8A-3F5A74BA60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6AB1A-4841-44CF-B25F-1DA73F0DB82F}" type="datetimeFigureOut">
              <a:rPr lang="ru-RU" smtClean="0"/>
              <a:pPr/>
              <a:t>17.11.2022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BCA7D-8A43-4DD8-9E8A-3F5A74BA60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6AB1A-4841-44CF-B25F-1DA73F0DB82F}" type="datetimeFigureOut">
              <a:rPr lang="ru-RU" smtClean="0"/>
              <a:pPr/>
              <a:t>17.11.2022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BCA7D-8A43-4DD8-9E8A-3F5A74BA60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6AB1A-4841-44CF-B25F-1DA73F0DB82F}" type="datetimeFigureOut">
              <a:rPr lang="ru-RU" smtClean="0"/>
              <a:pPr/>
              <a:t>17.11.2022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BCA7D-8A43-4DD8-9E8A-3F5A74BA60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6AB1A-4841-44CF-B25F-1DA73F0DB82F}" type="datetimeFigureOut">
              <a:rPr lang="ru-RU" smtClean="0"/>
              <a:pPr/>
              <a:t>17.11.2022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BCA7D-8A43-4DD8-9E8A-3F5A74BA60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6AB1A-4841-44CF-B25F-1DA73F0DB82F}" type="datetimeFigureOut">
              <a:rPr lang="ru-RU" smtClean="0"/>
              <a:pPr/>
              <a:t>17.11.2022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BCA7D-8A43-4DD8-9E8A-3F5A74BA60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6AB1A-4841-44CF-B25F-1DA73F0DB82F}" type="datetimeFigureOut">
              <a:rPr lang="ru-RU" smtClean="0"/>
              <a:pPr/>
              <a:t>17.11.2022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BCA7D-8A43-4DD8-9E8A-3F5A74BA60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6AB1A-4841-44CF-B25F-1DA73F0DB82F}" type="datetimeFigureOut">
              <a:rPr lang="ru-RU" smtClean="0"/>
              <a:pPr/>
              <a:t>17.11.2022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BCA7D-8A43-4DD8-9E8A-3F5A74BA60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6AB1A-4841-44CF-B25F-1DA73F0DB82F}" type="datetimeFigureOut">
              <a:rPr lang="ru-RU" smtClean="0"/>
              <a:pPr/>
              <a:t>17.11.2022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BCA7D-8A43-4DD8-9E8A-3F5A74BA60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6AB1A-4841-44CF-B25F-1DA73F0DB82F}" type="datetimeFigureOut">
              <a:rPr lang="ru-RU" smtClean="0"/>
              <a:pPr/>
              <a:t>17.11.2022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BCA7D-8A43-4DD8-9E8A-3F5A74BA60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6AB1A-4841-44CF-B25F-1DA73F0DB82F}" type="datetimeFigureOut">
              <a:rPr lang="ru-RU" smtClean="0"/>
              <a:pPr/>
              <a:t>17.11.2022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BCA7D-8A43-4DD8-9E8A-3F5A74BA60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8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C6AB1A-4841-44CF-B25F-1DA73F0DB82F}" type="datetimeFigureOut">
              <a:rPr lang="ru-RU" smtClean="0"/>
              <a:pPr/>
              <a:t>17.11.2022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ABCA7D-8A43-4DD8-9E8A-3F5A74BA60F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5" Type="http://schemas.openxmlformats.org/officeDocument/2006/relationships/slide" Target="slide2.xml"/><Relationship Id="rId4" Type="http://schemas.openxmlformats.org/officeDocument/2006/relationships/image" Target="../media/image2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4" Type="http://schemas.openxmlformats.org/officeDocument/2006/relationships/slide" Target="slide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4" Type="http://schemas.openxmlformats.org/officeDocument/2006/relationships/slide" Target="slide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edunews.ru/professii/obzor/tehnicheskie/programmist.html" TargetMode="External"/><Relationship Id="rId2" Type="http://schemas.openxmlformats.org/officeDocument/2006/relationships/hyperlink" Target="http://www.proprof.ru/stati/careera/vybor-professii/o-professiyah/professiya-programmist" TargetMode="External"/><Relationship Id="rId1" Type="http://schemas.openxmlformats.org/officeDocument/2006/relationships/slideLayout" Target="../slideLayouts/slideLayout2.xml"/><Relationship Id="rId5" Type="http://schemas.openxmlformats.org/officeDocument/2006/relationships/slide" Target="slide2.xml"/><Relationship Id="rId4" Type="http://schemas.openxmlformats.org/officeDocument/2006/relationships/hyperlink" Target="http://ru.wikipedia.org/wiki/&#1055;&#1088;&#1086;&#1075;&#1088;&#1072;&#1084;&#1084;&#1080;&#1089;&#1090;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9.xml"/><Relationship Id="rId3" Type="http://schemas.openxmlformats.org/officeDocument/2006/relationships/slide" Target="slide4.xml"/><Relationship Id="rId7" Type="http://schemas.openxmlformats.org/officeDocument/2006/relationships/slide" Target="slide17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6.xml"/><Relationship Id="rId5" Type="http://schemas.openxmlformats.org/officeDocument/2006/relationships/slide" Target="slide13.xml"/><Relationship Id="rId4" Type="http://schemas.openxmlformats.org/officeDocument/2006/relationships/slide" Target="slide7.xml"/><Relationship Id="rId9" Type="http://schemas.openxmlformats.org/officeDocument/2006/relationships/slide" Target="slide1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slide" Target="slide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89430" y="251356"/>
            <a:ext cx="6133217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indent="-90170" algn="ctr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МИНИСТЕРСТВО ОБРАЗОВАНИЯ ИРКУТСКОЙ ОБЛАСТИ</a:t>
            </a:r>
          </a:p>
          <a:p>
            <a:pPr indent="-90170" algn="ctr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Государственное бюджетное профессиональное образовательное учреждение</a:t>
            </a:r>
          </a:p>
          <a:p>
            <a:pPr indent="-90170" algn="ctr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Иркутской области</a:t>
            </a:r>
          </a:p>
          <a:p>
            <a:pPr indent="-90170" algn="ctr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«Ангарский промышленно – экономический техникум»</a:t>
            </a:r>
          </a:p>
          <a:p>
            <a:pPr algn="ctr"/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(ГБПОУ ИО «АПЭТ»)</a:t>
            </a:r>
            <a:endParaRPr lang="ru-RU" sz="1400" dirty="0"/>
          </a:p>
        </p:txBody>
      </p:sp>
      <p:sp>
        <p:nvSpPr>
          <p:cNvPr id="5" name="TextBox 4"/>
          <p:cNvSpPr txBox="1"/>
          <p:nvPr/>
        </p:nvSpPr>
        <p:spPr>
          <a:xfrm>
            <a:off x="3583589" y="6237312"/>
            <a:ext cx="1976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Ангарск, 2022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259632" y="2276872"/>
            <a:ext cx="656301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600" dirty="0"/>
              <a:t>Презентация на тему:</a:t>
            </a:r>
          </a:p>
          <a:p>
            <a:pPr algn="ctr"/>
            <a:r>
              <a:rPr lang="ru-RU" sz="3600" dirty="0"/>
              <a:t>«Моя будущая профессия»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Недостатки работы программистом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3573016"/>
            <a:ext cx="8229600" cy="3052935"/>
          </a:xfrm>
        </p:spPr>
        <p:txBody>
          <a:bodyPr>
            <a:normAutofit/>
          </a:bodyPr>
          <a:lstStyle/>
          <a:p>
            <a:pPr algn="just" fontAlgn="base"/>
            <a:r>
              <a:rPr lang="ru-RU" sz="2800" dirty="0"/>
              <a:t>Сидячая работа за компьютером. Необходимо пристально следить за своим здоровьем, без физической нагрузки существует риск получить проблемы со зрением и опорно-двигательным аппаратом.</a:t>
            </a:r>
          </a:p>
        </p:txBody>
      </p:sp>
      <p:pic>
        <p:nvPicPr>
          <p:cNvPr id="4" name="Рисунок 3" descr="hospital-cross-icon-63880.png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 rot="593479">
            <a:off x="4647699" y="1560484"/>
            <a:ext cx="1882642" cy="1882642"/>
          </a:xfrm>
          <a:prstGeom prst="rect">
            <a:avLst/>
          </a:prstGeom>
        </p:spPr>
      </p:pic>
      <p:sp>
        <p:nvSpPr>
          <p:cNvPr id="6" name="TextBox 5">
            <a:hlinkClick r:id="rId3" action="ppaction://hlinksldjump"/>
          </p:cNvPr>
          <p:cNvSpPr txBox="1"/>
          <p:nvPr/>
        </p:nvSpPr>
        <p:spPr>
          <a:xfrm>
            <a:off x="251520" y="6381328"/>
            <a:ext cx="2252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&lt;&lt;</a:t>
            </a:r>
            <a:r>
              <a:rPr lang="ru-RU" dirty="0"/>
              <a:t> в содержание</a:t>
            </a:r>
          </a:p>
        </p:txBody>
      </p:sp>
      <p:sp>
        <p:nvSpPr>
          <p:cNvPr id="7" name="TextBox 6">
            <a:hlinkClick r:id="" action="ppaction://hlinkshowjump?jump=nextslide"/>
          </p:cNvPr>
          <p:cNvSpPr txBox="1"/>
          <p:nvPr/>
        </p:nvSpPr>
        <p:spPr>
          <a:xfrm>
            <a:off x="7596336" y="6372036"/>
            <a:ext cx="1287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далее </a:t>
            </a:r>
            <a:r>
              <a:rPr lang="en-US" dirty="0"/>
              <a:t>&gt;&gt;</a:t>
            </a:r>
            <a:endParaRPr lang="ru-RU" dirty="0"/>
          </a:p>
        </p:txBody>
      </p:sp>
      <p:sp>
        <p:nvSpPr>
          <p:cNvPr id="9" name="TextBox 8">
            <a:hlinkClick r:id="" action="ppaction://hlinkshowjump?jump=previousslide"/>
          </p:cNvPr>
          <p:cNvSpPr txBox="1"/>
          <p:nvPr/>
        </p:nvSpPr>
        <p:spPr>
          <a:xfrm>
            <a:off x="6228184" y="6381328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&lt;&lt; </a:t>
            </a:r>
            <a:r>
              <a:rPr lang="ru-RU" dirty="0"/>
              <a:t>назад</a:t>
            </a:r>
          </a:p>
        </p:txBody>
      </p:sp>
      <p:pic>
        <p:nvPicPr>
          <p:cNvPr id="10" name="Рисунок 9" descr="medicine.png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 rot="20776770">
            <a:off x="3006606" y="1646083"/>
            <a:ext cx="931560" cy="1484822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Недостатки работы программистом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3573016"/>
            <a:ext cx="8229600" cy="2664296"/>
          </a:xfrm>
        </p:spPr>
        <p:txBody>
          <a:bodyPr>
            <a:normAutofit fontScale="92500" lnSpcReduction="10000"/>
          </a:bodyPr>
          <a:lstStyle/>
          <a:p>
            <a:pPr marL="0" indent="534988" algn="just"/>
            <a:r>
              <a:rPr lang="ru-RU" dirty="0"/>
              <a:t>работа программистом довольно молодая, по большей части в ней заняты люди не старше 40 лет. Не самая удачная профессия для тех, кто собирается найти спокойную работу, и просидеть там до пенсии;</a:t>
            </a:r>
          </a:p>
          <a:p>
            <a:pPr indent="192088"/>
            <a:endParaRPr lang="ru-RU" dirty="0"/>
          </a:p>
        </p:txBody>
      </p:sp>
      <p:sp>
        <p:nvSpPr>
          <p:cNvPr id="5" name="TextBox 4">
            <a:hlinkClick r:id="rId2" action="ppaction://hlinksldjump"/>
          </p:cNvPr>
          <p:cNvSpPr txBox="1"/>
          <p:nvPr/>
        </p:nvSpPr>
        <p:spPr>
          <a:xfrm>
            <a:off x="251520" y="6381328"/>
            <a:ext cx="2252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&lt;&lt;</a:t>
            </a:r>
            <a:r>
              <a:rPr lang="ru-RU" dirty="0"/>
              <a:t> в содержание</a:t>
            </a:r>
          </a:p>
        </p:txBody>
      </p:sp>
      <p:sp>
        <p:nvSpPr>
          <p:cNvPr id="6" name="TextBox 5">
            <a:hlinkClick r:id="" action="ppaction://hlinkshowjump?jump=nextslide"/>
          </p:cNvPr>
          <p:cNvSpPr txBox="1"/>
          <p:nvPr/>
        </p:nvSpPr>
        <p:spPr>
          <a:xfrm>
            <a:off x="7596336" y="6372036"/>
            <a:ext cx="1287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далее </a:t>
            </a:r>
            <a:r>
              <a:rPr lang="en-US" dirty="0"/>
              <a:t>&gt;&gt;</a:t>
            </a:r>
            <a:endParaRPr lang="ru-RU" dirty="0"/>
          </a:p>
        </p:txBody>
      </p:sp>
      <p:sp>
        <p:nvSpPr>
          <p:cNvPr id="8" name="TextBox 7">
            <a:hlinkClick r:id="" action="ppaction://hlinkshowjump?jump=previousslide"/>
          </p:cNvPr>
          <p:cNvSpPr txBox="1"/>
          <p:nvPr/>
        </p:nvSpPr>
        <p:spPr>
          <a:xfrm>
            <a:off x="6228184" y="6381328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&lt;&lt; </a:t>
            </a:r>
            <a:r>
              <a:rPr lang="ru-RU" dirty="0"/>
              <a:t>назад</a:t>
            </a:r>
          </a:p>
        </p:txBody>
      </p:sp>
      <p:pic>
        <p:nvPicPr>
          <p:cNvPr id="9" name="Рисунок 8" descr="old-man-with-hat-walking-with-a-stick_318-29602.png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851920" y="1484784"/>
            <a:ext cx="1198338" cy="1931364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Недостатки работы программистом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2852937"/>
            <a:ext cx="8229600" cy="3456384"/>
          </a:xfrm>
        </p:spPr>
        <p:txBody>
          <a:bodyPr>
            <a:normAutofit fontScale="92500" lnSpcReduction="10000"/>
          </a:bodyPr>
          <a:lstStyle/>
          <a:p>
            <a:pPr marL="0" indent="534988" algn="just"/>
            <a:r>
              <a:rPr lang="ru-RU" dirty="0"/>
              <a:t>хотя профессия предполагает коммуникабельность, общение сводится к профессиональным разговорам с коллегами и начальством. Людям, которые нуждаются в постоянном общении с разными людьми, будет довольно сложно.</a:t>
            </a:r>
          </a:p>
          <a:p>
            <a:pPr marL="0" indent="534988" algn="just"/>
            <a:endParaRPr lang="ru-RU" dirty="0"/>
          </a:p>
        </p:txBody>
      </p:sp>
      <p:pic>
        <p:nvPicPr>
          <p:cNvPr id="8" name="Рисунок 7" descr="SOG-Consultancy.png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635896" y="1268760"/>
            <a:ext cx="1944216" cy="1944216"/>
          </a:xfrm>
          <a:prstGeom prst="rect">
            <a:avLst/>
          </a:prstGeom>
        </p:spPr>
      </p:pic>
      <p:sp>
        <p:nvSpPr>
          <p:cNvPr id="9" name="TextBox 8">
            <a:hlinkClick r:id="rId3" action="ppaction://hlinksldjump"/>
          </p:cNvPr>
          <p:cNvSpPr txBox="1"/>
          <p:nvPr/>
        </p:nvSpPr>
        <p:spPr>
          <a:xfrm>
            <a:off x="251520" y="6381328"/>
            <a:ext cx="2252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&lt;&lt;</a:t>
            </a:r>
            <a:r>
              <a:rPr lang="ru-RU" dirty="0"/>
              <a:t> в содержание</a:t>
            </a:r>
          </a:p>
        </p:txBody>
      </p:sp>
      <p:sp>
        <p:nvSpPr>
          <p:cNvPr id="10" name="TextBox 9">
            <a:hlinkClick r:id="" action="ppaction://hlinkshowjump?jump=nextslide"/>
          </p:cNvPr>
          <p:cNvSpPr txBox="1"/>
          <p:nvPr/>
        </p:nvSpPr>
        <p:spPr>
          <a:xfrm>
            <a:off x="7596336" y="6372036"/>
            <a:ext cx="1287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далее </a:t>
            </a:r>
            <a:r>
              <a:rPr lang="en-US" dirty="0"/>
              <a:t>&gt;&gt;</a:t>
            </a:r>
            <a:endParaRPr lang="ru-RU" dirty="0"/>
          </a:p>
        </p:txBody>
      </p:sp>
      <p:sp>
        <p:nvSpPr>
          <p:cNvPr id="12" name="TextBox 11">
            <a:hlinkClick r:id="" action="ppaction://hlinkshowjump?jump=previousslide"/>
          </p:cNvPr>
          <p:cNvSpPr txBox="1"/>
          <p:nvPr/>
        </p:nvSpPr>
        <p:spPr>
          <a:xfrm>
            <a:off x="6228184" y="6381328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&lt;&lt; </a:t>
            </a:r>
            <a:r>
              <a:rPr lang="ru-RU" dirty="0"/>
              <a:t>назад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Способности программиста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2936"/>
            <a:ext cx="8229600" cy="3273227"/>
          </a:xfrm>
        </p:spPr>
        <p:txBody>
          <a:bodyPr>
            <a:normAutofit fontScale="85000" lnSpcReduction="10000"/>
          </a:bodyPr>
          <a:lstStyle/>
          <a:p>
            <a:pPr marL="0" indent="534988" algn="just">
              <a:buNone/>
            </a:pPr>
            <a:r>
              <a:rPr lang="ru-RU" dirty="0"/>
              <a:t>Программист должен обладать некоторым рядом способностей, которые помогут ему при освоении профессии, а именно:</a:t>
            </a:r>
          </a:p>
          <a:p>
            <a:pPr algn="just"/>
            <a:r>
              <a:rPr lang="ru-RU" dirty="0"/>
              <a:t>логическое мышление;</a:t>
            </a:r>
          </a:p>
          <a:p>
            <a:pPr algn="just"/>
            <a:r>
              <a:rPr lang="ru-RU" dirty="0"/>
              <a:t>гибкость и динамичность мышления;</a:t>
            </a:r>
          </a:p>
          <a:p>
            <a:pPr algn="just"/>
            <a:r>
              <a:rPr lang="ru-RU" dirty="0"/>
              <a:t>способность анализировать ситуацию</a:t>
            </a:r>
            <a:r>
              <a:rPr lang="en-US" dirty="0"/>
              <a:t>;</a:t>
            </a:r>
            <a:endParaRPr lang="ru-RU" dirty="0"/>
          </a:p>
          <a:p>
            <a:pPr marL="0" indent="534988" algn="just">
              <a:buNone/>
            </a:pPr>
            <a:endParaRPr lang="ru-RU" dirty="0"/>
          </a:p>
        </p:txBody>
      </p:sp>
      <p:sp>
        <p:nvSpPr>
          <p:cNvPr id="7" name="TextBox 6">
            <a:hlinkClick r:id="rId2" action="ppaction://hlinksldjump"/>
          </p:cNvPr>
          <p:cNvSpPr txBox="1"/>
          <p:nvPr/>
        </p:nvSpPr>
        <p:spPr>
          <a:xfrm>
            <a:off x="251520" y="6381328"/>
            <a:ext cx="2252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&lt;&lt;</a:t>
            </a:r>
            <a:r>
              <a:rPr lang="ru-RU" dirty="0"/>
              <a:t> в содержание</a:t>
            </a:r>
          </a:p>
        </p:txBody>
      </p:sp>
      <p:sp>
        <p:nvSpPr>
          <p:cNvPr id="8" name="TextBox 7">
            <a:hlinkClick r:id="" action="ppaction://hlinkshowjump?jump=nextslide"/>
          </p:cNvPr>
          <p:cNvSpPr txBox="1"/>
          <p:nvPr/>
        </p:nvSpPr>
        <p:spPr>
          <a:xfrm>
            <a:off x="7596336" y="6372036"/>
            <a:ext cx="1287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далее </a:t>
            </a:r>
            <a:r>
              <a:rPr lang="en-US" dirty="0"/>
              <a:t>&gt;&gt;</a:t>
            </a:r>
            <a:endParaRPr lang="ru-RU" dirty="0"/>
          </a:p>
        </p:txBody>
      </p:sp>
      <p:sp>
        <p:nvSpPr>
          <p:cNvPr id="10" name="TextBox 9">
            <a:hlinkClick r:id="" action="ppaction://hlinkshowjump?jump=previousslide"/>
          </p:cNvPr>
          <p:cNvSpPr txBox="1"/>
          <p:nvPr/>
        </p:nvSpPr>
        <p:spPr>
          <a:xfrm>
            <a:off x="6228184" y="6381328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&lt;&lt; </a:t>
            </a:r>
            <a:r>
              <a:rPr lang="ru-RU" dirty="0"/>
              <a:t>назад</a:t>
            </a:r>
          </a:p>
        </p:txBody>
      </p:sp>
      <p:pic>
        <p:nvPicPr>
          <p:cNvPr id="9" name="Рисунок 8" descr="888422293.png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851920" y="1268760"/>
            <a:ext cx="1154048" cy="1519196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Способности программиста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708920"/>
            <a:ext cx="8229600" cy="3417243"/>
          </a:xfrm>
        </p:spPr>
        <p:txBody>
          <a:bodyPr>
            <a:normAutofit fontScale="92500" lnSpcReduction="10000"/>
          </a:bodyPr>
          <a:lstStyle/>
          <a:p>
            <a:pPr marL="0" indent="534988" algn="just"/>
            <a:r>
              <a:rPr lang="ru-RU" dirty="0"/>
              <a:t>хороший уровень развития памяти</a:t>
            </a:r>
            <a:r>
              <a:rPr lang="en-US" dirty="0"/>
              <a:t>;</a:t>
            </a:r>
            <a:endParaRPr lang="ru-RU" dirty="0"/>
          </a:p>
          <a:p>
            <a:pPr marL="0" indent="534988" algn="just"/>
            <a:r>
              <a:rPr lang="ru-RU" dirty="0"/>
              <a:t>способность грамотно выражать свои мысли;</a:t>
            </a:r>
          </a:p>
          <a:p>
            <a:pPr marL="0" indent="534988" algn="just"/>
            <a:r>
              <a:rPr lang="ru-RU" dirty="0"/>
              <a:t>высокий уровень развития технических способностей;</a:t>
            </a:r>
          </a:p>
          <a:p>
            <a:pPr marL="0" indent="534988" algn="just"/>
            <a:r>
              <a:rPr lang="ru-RU" dirty="0"/>
              <a:t>математические способности;</a:t>
            </a:r>
          </a:p>
          <a:p>
            <a:pPr marL="0" indent="534988" algn="just"/>
            <a:r>
              <a:rPr lang="ru-RU" dirty="0"/>
              <a:t>развитое воображение.</a:t>
            </a:r>
          </a:p>
          <a:p>
            <a:pPr marL="0" indent="534988" algn="just"/>
            <a:endParaRPr lang="ru-RU" dirty="0"/>
          </a:p>
        </p:txBody>
      </p:sp>
      <p:pic>
        <p:nvPicPr>
          <p:cNvPr id="5" name="Рисунок 4" descr="understanding-icon_302530.png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707904" y="980728"/>
            <a:ext cx="1656184" cy="1656184"/>
          </a:xfrm>
          <a:prstGeom prst="rect">
            <a:avLst/>
          </a:prstGeom>
        </p:spPr>
      </p:pic>
      <p:sp>
        <p:nvSpPr>
          <p:cNvPr id="6" name="TextBox 5">
            <a:hlinkClick r:id="rId3" action="ppaction://hlinksldjump"/>
          </p:cNvPr>
          <p:cNvSpPr txBox="1"/>
          <p:nvPr/>
        </p:nvSpPr>
        <p:spPr>
          <a:xfrm>
            <a:off x="251520" y="6381328"/>
            <a:ext cx="2252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&lt;&lt;</a:t>
            </a:r>
            <a:r>
              <a:rPr lang="ru-RU" dirty="0"/>
              <a:t> в содержание</a:t>
            </a:r>
          </a:p>
        </p:txBody>
      </p:sp>
      <p:sp>
        <p:nvSpPr>
          <p:cNvPr id="7" name="TextBox 6">
            <a:hlinkClick r:id="" action="ppaction://hlinkshowjump?jump=nextslide"/>
          </p:cNvPr>
          <p:cNvSpPr txBox="1"/>
          <p:nvPr/>
        </p:nvSpPr>
        <p:spPr>
          <a:xfrm>
            <a:off x="7596336" y="6372036"/>
            <a:ext cx="1287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далее </a:t>
            </a:r>
            <a:r>
              <a:rPr lang="en-US" dirty="0"/>
              <a:t>&gt;&gt;</a:t>
            </a:r>
            <a:endParaRPr lang="ru-RU" dirty="0"/>
          </a:p>
        </p:txBody>
      </p:sp>
      <p:sp>
        <p:nvSpPr>
          <p:cNvPr id="9" name="TextBox 8">
            <a:hlinkClick r:id="" action="ppaction://hlinkshowjump?jump=previousslide"/>
          </p:cNvPr>
          <p:cNvSpPr txBox="1"/>
          <p:nvPr/>
        </p:nvSpPr>
        <p:spPr>
          <a:xfrm>
            <a:off x="6228184" y="6381328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&lt;&lt; </a:t>
            </a:r>
            <a:r>
              <a:rPr lang="ru-RU" dirty="0"/>
              <a:t>назад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Заработная плата программиста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140968"/>
            <a:ext cx="8229600" cy="2985195"/>
          </a:xfrm>
        </p:spPr>
        <p:txBody>
          <a:bodyPr>
            <a:normAutofit fontScale="85000" lnSpcReduction="20000"/>
          </a:bodyPr>
          <a:lstStyle/>
          <a:p>
            <a:pPr marL="0" indent="534988" algn="just">
              <a:buNone/>
            </a:pPr>
            <a:r>
              <a:rPr lang="ru-RU" dirty="0"/>
              <a:t>Программист – это востребованная и высокооплачиваемая профессия. Специалист начального уровня может  получать около 1 000 долларов. По мере накопления опыта, можно выйти на доход 1500-1800 долларов. В крупных организация можно зарабатывать до 5000 долларов.</a:t>
            </a:r>
          </a:p>
        </p:txBody>
      </p:sp>
      <p:sp>
        <p:nvSpPr>
          <p:cNvPr id="8" name="TextBox 7">
            <a:hlinkClick r:id="rId2" action="ppaction://hlinksldjump"/>
          </p:cNvPr>
          <p:cNvSpPr txBox="1"/>
          <p:nvPr/>
        </p:nvSpPr>
        <p:spPr>
          <a:xfrm>
            <a:off x="251520" y="6381328"/>
            <a:ext cx="2252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&lt;&lt;</a:t>
            </a:r>
            <a:r>
              <a:rPr lang="ru-RU" dirty="0"/>
              <a:t> в содержание</a:t>
            </a:r>
          </a:p>
        </p:txBody>
      </p:sp>
      <p:sp>
        <p:nvSpPr>
          <p:cNvPr id="9" name="TextBox 8">
            <a:hlinkClick r:id="" action="ppaction://hlinkshowjump?jump=nextslide"/>
          </p:cNvPr>
          <p:cNvSpPr txBox="1"/>
          <p:nvPr/>
        </p:nvSpPr>
        <p:spPr>
          <a:xfrm>
            <a:off x="7596336" y="6372036"/>
            <a:ext cx="1287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далее </a:t>
            </a:r>
            <a:r>
              <a:rPr lang="en-US" dirty="0"/>
              <a:t>&gt;&gt;</a:t>
            </a:r>
            <a:endParaRPr lang="ru-RU" dirty="0"/>
          </a:p>
        </p:txBody>
      </p:sp>
      <p:sp>
        <p:nvSpPr>
          <p:cNvPr id="11" name="TextBox 10">
            <a:hlinkClick r:id="" action="ppaction://hlinkshowjump?jump=previousslide"/>
          </p:cNvPr>
          <p:cNvSpPr txBox="1"/>
          <p:nvPr/>
        </p:nvSpPr>
        <p:spPr>
          <a:xfrm>
            <a:off x="6228184" y="6381328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&lt;&lt; </a:t>
            </a:r>
            <a:r>
              <a:rPr lang="ru-RU" dirty="0"/>
              <a:t>назад</a:t>
            </a:r>
          </a:p>
        </p:txBody>
      </p:sp>
      <p:pic>
        <p:nvPicPr>
          <p:cNvPr id="12" name="Рисунок 11" descr="bagofmoney_5108.png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707904" y="1412776"/>
            <a:ext cx="1563823" cy="1563823"/>
          </a:xfrm>
          <a:prstGeom prst="rect">
            <a:avLst/>
          </a:prstGeom>
        </p:spPr>
      </p:pic>
      <p:pic>
        <p:nvPicPr>
          <p:cNvPr id="13" name="Рисунок 12" descr="bagofmoney_5108.png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148064" y="1412776"/>
            <a:ext cx="1563823" cy="1563823"/>
          </a:xfrm>
          <a:prstGeom prst="rect">
            <a:avLst/>
          </a:prstGeom>
        </p:spPr>
      </p:pic>
      <p:pic>
        <p:nvPicPr>
          <p:cNvPr id="14" name="Рисунок 13" descr="bagofmoney_5108.png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2288097" y="1412776"/>
            <a:ext cx="1563823" cy="1563823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Где учиться на программиста?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429000"/>
            <a:ext cx="8229600" cy="2697163"/>
          </a:xfrm>
        </p:spPr>
        <p:txBody>
          <a:bodyPr>
            <a:normAutofit fontScale="77500" lnSpcReduction="20000"/>
          </a:bodyPr>
          <a:lstStyle/>
          <a:p>
            <a:pPr marL="0" indent="534988" algn="just"/>
            <a:r>
              <a:rPr lang="ru-RU" dirty="0"/>
              <a:t>Московский государственный технический университет имени Н. Э. Баумана (Москва)</a:t>
            </a:r>
            <a:r>
              <a:rPr lang="en-US" dirty="0"/>
              <a:t>;</a:t>
            </a:r>
          </a:p>
          <a:p>
            <a:pPr marL="0" indent="534988" algn="just"/>
            <a:r>
              <a:rPr lang="ru-RU" dirty="0"/>
              <a:t>Санкт-Петербургский государственный политехнический университет (Санкт-Петербург)</a:t>
            </a:r>
            <a:r>
              <a:rPr lang="en-US" dirty="0"/>
              <a:t>;</a:t>
            </a:r>
          </a:p>
          <a:p>
            <a:pPr marL="0" indent="534988" algn="just"/>
            <a:r>
              <a:rPr lang="ru-RU" dirty="0"/>
              <a:t>Костромской политехнический колледж</a:t>
            </a:r>
            <a:r>
              <a:rPr lang="en-US" dirty="0"/>
              <a:t> (</a:t>
            </a:r>
            <a:r>
              <a:rPr lang="ru-RU" dirty="0"/>
              <a:t>Кострома)</a:t>
            </a:r>
            <a:r>
              <a:rPr lang="en-US" dirty="0"/>
              <a:t>.</a:t>
            </a:r>
            <a:endParaRPr lang="ru-RU" dirty="0"/>
          </a:p>
        </p:txBody>
      </p:sp>
      <p:pic>
        <p:nvPicPr>
          <p:cNvPr id="6" name="Рисунок 5" descr="Без имени-1.png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228184" y="1484784"/>
            <a:ext cx="1478564" cy="1584176"/>
          </a:xfrm>
          <a:prstGeom prst="rect">
            <a:avLst/>
          </a:prstGeom>
        </p:spPr>
      </p:pic>
      <p:pic>
        <p:nvPicPr>
          <p:cNvPr id="7" name="Рисунок 6" descr="logo-mgu.png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475656" y="1484784"/>
            <a:ext cx="1681735" cy="1660067"/>
          </a:xfrm>
          <a:prstGeom prst="rect">
            <a:avLst/>
          </a:prstGeom>
        </p:spPr>
      </p:pic>
      <p:pic>
        <p:nvPicPr>
          <p:cNvPr id="8" name="Рисунок 7" descr="logo-mgu.png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491880" y="1412776"/>
            <a:ext cx="2483248" cy="1708009"/>
          </a:xfrm>
          <a:prstGeom prst="rect">
            <a:avLst/>
          </a:prstGeom>
        </p:spPr>
      </p:pic>
      <p:sp>
        <p:nvSpPr>
          <p:cNvPr id="9" name="TextBox 8">
            <a:hlinkClick r:id="rId5" action="ppaction://hlinksldjump"/>
          </p:cNvPr>
          <p:cNvSpPr txBox="1"/>
          <p:nvPr/>
        </p:nvSpPr>
        <p:spPr>
          <a:xfrm>
            <a:off x="251520" y="6381328"/>
            <a:ext cx="2252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&lt;&lt;</a:t>
            </a:r>
            <a:r>
              <a:rPr lang="ru-RU" dirty="0"/>
              <a:t> в содержание</a:t>
            </a:r>
          </a:p>
        </p:txBody>
      </p:sp>
      <p:sp>
        <p:nvSpPr>
          <p:cNvPr id="10" name="TextBox 9">
            <a:hlinkClick r:id="" action="ppaction://hlinkshowjump?jump=nextslide"/>
          </p:cNvPr>
          <p:cNvSpPr txBox="1"/>
          <p:nvPr/>
        </p:nvSpPr>
        <p:spPr>
          <a:xfrm>
            <a:off x="7596336" y="6372036"/>
            <a:ext cx="1287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далее </a:t>
            </a:r>
            <a:r>
              <a:rPr lang="en-US" dirty="0"/>
              <a:t>&gt;&gt;</a:t>
            </a:r>
            <a:endParaRPr lang="ru-RU" dirty="0"/>
          </a:p>
        </p:txBody>
      </p:sp>
      <p:sp>
        <p:nvSpPr>
          <p:cNvPr id="11" name="TextBox 10">
            <a:hlinkClick r:id="" action="ppaction://hlinkshowjump?jump=previousslide"/>
          </p:cNvPr>
          <p:cNvSpPr txBox="1"/>
          <p:nvPr/>
        </p:nvSpPr>
        <p:spPr>
          <a:xfrm>
            <a:off x="6228184" y="6381328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&lt;&lt; </a:t>
            </a:r>
            <a:r>
              <a:rPr lang="ru-RU" dirty="0"/>
              <a:t>назад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/>
          <a:lstStyle/>
          <a:p>
            <a:r>
              <a:rPr lang="ru-RU" dirty="0"/>
              <a:t>Знаменитые программисты</a:t>
            </a:r>
          </a:p>
        </p:txBody>
      </p:sp>
      <p:pic>
        <p:nvPicPr>
          <p:cNvPr id="4" name="Содержимое 3" descr="Jb5W4QYjIuLifUcEheN-rA-article.png"/>
          <p:cNvPicPr>
            <a:picLocks noGrp="1" noChangeAspect="1"/>
          </p:cNvPicPr>
          <p:nvPr>
            <p:ph idx="1"/>
          </p:nvPr>
        </p:nvPicPr>
        <p:blipFill>
          <a:blip r:embed="rId2" cstate="print">
            <a:duotone>
              <a:prstClr val="black"/>
              <a:schemeClr val="accent5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619672" y="1196752"/>
            <a:ext cx="2571750" cy="2505075"/>
          </a:xfrm>
        </p:spPr>
      </p:pic>
      <p:sp>
        <p:nvSpPr>
          <p:cNvPr id="5" name="TextBox 4"/>
          <p:cNvSpPr txBox="1"/>
          <p:nvPr/>
        </p:nvSpPr>
        <p:spPr>
          <a:xfrm>
            <a:off x="539552" y="4221088"/>
            <a:ext cx="828092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534988" algn="just"/>
            <a:r>
              <a:rPr lang="ru-RU" dirty="0"/>
              <a:t>Марк Цекерберг – американский программист, основатель социальной сети «</a:t>
            </a:r>
            <a:r>
              <a:rPr lang="en-US" dirty="0"/>
              <a:t>Facebook</a:t>
            </a:r>
            <a:r>
              <a:rPr lang="ru-RU" dirty="0"/>
              <a:t>»</a:t>
            </a:r>
            <a:r>
              <a:rPr lang="en-US" dirty="0"/>
              <a:t>. </a:t>
            </a:r>
            <a:r>
              <a:rPr lang="ru-RU" dirty="0"/>
              <a:t>Его состояние насчитывает около 45 млрд. долларов.</a:t>
            </a:r>
          </a:p>
          <a:p>
            <a:pPr indent="534988" algn="just"/>
            <a:r>
              <a:rPr lang="ru-RU" dirty="0"/>
              <a:t>Павел Дуров – российский программист, является рублевым миллионером. Один из основателей российской социальной сети «Вконтакте» и популярно на сегодняшний день мессенеджера </a:t>
            </a:r>
            <a:r>
              <a:rPr lang="en-US" dirty="0"/>
              <a:t>Telegram</a:t>
            </a:r>
            <a:r>
              <a:rPr lang="ru-RU" dirty="0"/>
              <a:t>.</a:t>
            </a:r>
          </a:p>
        </p:txBody>
      </p:sp>
      <p:pic>
        <p:nvPicPr>
          <p:cNvPr id="6" name="Рисунок 5" descr="дуров1.png"/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chemeClr val="accent5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716016" y="1340768"/>
            <a:ext cx="3293525" cy="2308545"/>
          </a:xfrm>
          <a:prstGeom prst="rect">
            <a:avLst/>
          </a:prstGeom>
        </p:spPr>
      </p:pic>
      <p:sp>
        <p:nvSpPr>
          <p:cNvPr id="7" name="TextBox 6">
            <a:hlinkClick r:id="rId4" action="ppaction://hlinksldjump"/>
          </p:cNvPr>
          <p:cNvSpPr txBox="1"/>
          <p:nvPr/>
        </p:nvSpPr>
        <p:spPr>
          <a:xfrm>
            <a:off x="251520" y="6381328"/>
            <a:ext cx="2252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&lt;&lt;</a:t>
            </a:r>
            <a:r>
              <a:rPr lang="ru-RU" dirty="0"/>
              <a:t> в содержание</a:t>
            </a:r>
          </a:p>
        </p:txBody>
      </p:sp>
      <p:sp>
        <p:nvSpPr>
          <p:cNvPr id="10" name="TextBox 9">
            <a:hlinkClick r:id="" action="ppaction://hlinkshowjump?jump=previousslide"/>
          </p:cNvPr>
          <p:cNvSpPr txBox="1"/>
          <p:nvPr/>
        </p:nvSpPr>
        <p:spPr>
          <a:xfrm>
            <a:off x="6228184" y="6381328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&lt;&lt; </a:t>
            </a:r>
            <a:r>
              <a:rPr lang="ru-RU" dirty="0"/>
              <a:t>назад</a:t>
            </a:r>
          </a:p>
        </p:txBody>
      </p:sp>
      <p:sp>
        <p:nvSpPr>
          <p:cNvPr id="11" name="TextBox 10">
            <a:hlinkClick r:id="" action="ppaction://hlinkshowjump?jump=nextslide"/>
          </p:cNvPr>
          <p:cNvSpPr txBox="1"/>
          <p:nvPr/>
        </p:nvSpPr>
        <p:spPr>
          <a:xfrm>
            <a:off x="7596336" y="6372036"/>
            <a:ext cx="1287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далее </a:t>
            </a:r>
            <a:r>
              <a:rPr lang="en-US" dirty="0"/>
              <a:t>&gt;&gt;</a:t>
            </a: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Знаменитые программисты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645024"/>
            <a:ext cx="8229600" cy="2481139"/>
          </a:xfrm>
        </p:spPr>
        <p:txBody>
          <a:bodyPr>
            <a:normAutofit fontScale="77500" lnSpcReduction="20000"/>
          </a:bodyPr>
          <a:lstStyle/>
          <a:p>
            <a:pPr marL="0" indent="534988" algn="just"/>
            <a:r>
              <a:rPr lang="ru-RU" dirty="0"/>
              <a:t>Билл Гейтс - американский программист, предприниматель. Является основателем компании «</a:t>
            </a:r>
            <a:r>
              <a:rPr lang="en-US" dirty="0"/>
              <a:t>Microsoft</a:t>
            </a:r>
            <a:r>
              <a:rPr lang="ru-RU" dirty="0"/>
              <a:t>». Его состоянии насчитывает 76 млрд. Долларов</a:t>
            </a:r>
            <a:r>
              <a:rPr lang="en-US" dirty="0"/>
              <a:t>;</a:t>
            </a:r>
            <a:endParaRPr lang="ru-RU" dirty="0"/>
          </a:p>
          <a:p>
            <a:pPr marL="0" indent="534988" algn="just"/>
            <a:r>
              <a:rPr lang="ru-RU" dirty="0"/>
              <a:t>Стив Джобс – американский программист. Один из основателей компании «</a:t>
            </a:r>
            <a:r>
              <a:rPr lang="en-US" dirty="0"/>
              <a:t>Apple</a:t>
            </a:r>
            <a:r>
              <a:rPr lang="ru-RU" dirty="0"/>
              <a:t>». К сожалению умер от болезни в 2011 году.</a:t>
            </a:r>
          </a:p>
        </p:txBody>
      </p:sp>
      <p:pic>
        <p:nvPicPr>
          <p:cNvPr id="4" name="Рисунок 3" descr="bill_gates.png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5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907704" y="1052736"/>
            <a:ext cx="1695159" cy="2387366"/>
          </a:xfrm>
          <a:prstGeom prst="rect">
            <a:avLst/>
          </a:prstGeom>
        </p:spPr>
      </p:pic>
      <p:pic>
        <p:nvPicPr>
          <p:cNvPr id="6" name="Рисунок 5" descr="RIP-SteveJobs.png"/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chemeClr val="accent5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139952" y="1124744"/>
            <a:ext cx="3097076" cy="221219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TextBox 6">
            <a:hlinkClick r:id="rId4" action="ppaction://hlinksldjump"/>
          </p:cNvPr>
          <p:cNvSpPr txBox="1"/>
          <p:nvPr/>
        </p:nvSpPr>
        <p:spPr>
          <a:xfrm>
            <a:off x="251520" y="6381328"/>
            <a:ext cx="2252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&lt;&lt;</a:t>
            </a:r>
            <a:r>
              <a:rPr lang="ru-RU" dirty="0"/>
              <a:t> в содержание</a:t>
            </a:r>
          </a:p>
        </p:txBody>
      </p:sp>
      <p:sp>
        <p:nvSpPr>
          <p:cNvPr id="8" name="TextBox 7">
            <a:hlinkClick r:id="" action="ppaction://hlinkshowjump?jump=previousslide"/>
          </p:cNvPr>
          <p:cNvSpPr txBox="1"/>
          <p:nvPr/>
        </p:nvSpPr>
        <p:spPr>
          <a:xfrm>
            <a:off x="6228184" y="6381328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&lt;&lt; </a:t>
            </a:r>
            <a:r>
              <a:rPr lang="ru-RU" dirty="0"/>
              <a:t>назад</a:t>
            </a:r>
          </a:p>
        </p:txBody>
      </p:sp>
      <p:sp>
        <p:nvSpPr>
          <p:cNvPr id="9" name="TextBox 8">
            <a:hlinkClick r:id="" action="ppaction://hlinkshowjump?jump=nextslide"/>
          </p:cNvPr>
          <p:cNvSpPr txBox="1"/>
          <p:nvPr/>
        </p:nvSpPr>
        <p:spPr>
          <a:xfrm>
            <a:off x="7596336" y="6372036"/>
            <a:ext cx="1287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далее </a:t>
            </a:r>
            <a:r>
              <a:rPr lang="en-US" dirty="0"/>
              <a:t>&gt;&gt;</a:t>
            </a: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Источники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534988"/>
            <a:r>
              <a:rPr lang="en-US" sz="2800" dirty="0">
                <a:hlinkClick r:id="rId2"/>
              </a:rPr>
              <a:t>http://www.proprof.ru/stati/careera/vybor-professii/o-professiyah/professiya-programmist</a:t>
            </a:r>
            <a:endParaRPr lang="ru-RU" sz="2800" dirty="0"/>
          </a:p>
          <a:p>
            <a:pPr marL="0" indent="534988"/>
            <a:r>
              <a:rPr lang="en-US" sz="2800" dirty="0">
                <a:hlinkClick r:id="rId3"/>
              </a:rPr>
              <a:t>http://edunews.ru/professii/obzor/tehnicheskie/programmist.html</a:t>
            </a:r>
            <a:endParaRPr lang="ru-RU" sz="2800" dirty="0"/>
          </a:p>
          <a:p>
            <a:pPr marL="0" indent="534988"/>
            <a:r>
              <a:rPr lang="en-US" sz="2800" dirty="0">
                <a:hlinkClick r:id="rId4"/>
              </a:rPr>
              <a:t>https://ru.wikipedia.org/wiki/</a:t>
            </a:r>
            <a:r>
              <a:rPr lang="ru-RU" sz="2800" dirty="0">
                <a:hlinkClick r:id="rId4"/>
              </a:rPr>
              <a:t>Программист</a:t>
            </a:r>
            <a:r>
              <a:rPr lang="ru-RU" sz="2800" dirty="0"/>
              <a:t> </a:t>
            </a:r>
          </a:p>
        </p:txBody>
      </p:sp>
      <p:sp>
        <p:nvSpPr>
          <p:cNvPr id="4" name="TextBox 3">
            <a:hlinkClick r:id="rId5" action="ppaction://hlinksldjump"/>
          </p:cNvPr>
          <p:cNvSpPr txBox="1"/>
          <p:nvPr/>
        </p:nvSpPr>
        <p:spPr>
          <a:xfrm>
            <a:off x="251520" y="6381328"/>
            <a:ext cx="2252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&lt;&lt;</a:t>
            </a:r>
            <a:r>
              <a:rPr lang="ru-RU" dirty="0"/>
              <a:t> в содержание</a:t>
            </a:r>
          </a:p>
        </p:txBody>
      </p:sp>
      <p:sp>
        <p:nvSpPr>
          <p:cNvPr id="5" name="TextBox 4">
            <a:hlinkClick r:id="" action="ppaction://hlinkshowjump?jump=previousslide"/>
          </p:cNvPr>
          <p:cNvSpPr txBox="1"/>
          <p:nvPr/>
        </p:nvSpPr>
        <p:spPr>
          <a:xfrm>
            <a:off x="6228184" y="6381328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&lt;&lt; </a:t>
            </a:r>
            <a:r>
              <a:rPr lang="ru-RU" dirty="0"/>
              <a:t>назад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3032156" y="2791816"/>
            <a:ext cx="307968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/>
              <a:t>Пожалуйста подождите!</a:t>
            </a:r>
            <a:br>
              <a:rPr lang="ru-RU" dirty="0"/>
            </a:br>
            <a:r>
              <a:rPr lang="ru-RU" dirty="0"/>
              <a:t>Идет загрузка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364088" y="3059668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...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3995936" y="2996952"/>
            <a:ext cx="11496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Готово!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843808" y="62068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35" name="TextBox 34"/>
          <p:cNvSpPr txBox="1"/>
          <p:nvPr/>
        </p:nvSpPr>
        <p:spPr>
          <a:xfrm>
            <a:off x="3445730" y="5733256"/>
            <a:ext cx="2252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Ожидание выбора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580112" y="5733256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...</a:t>
            </a:r>
          </a:p>
        </p:txBody>
      </p:sp>
      <p:sp>
        <p:nvSpPr>
          <p:cNvPr id="21" name="Заголовок 2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Содержание</a:t>
            </a:r>
          </a:p>
        </p:txBody>
      </p:sp>
      <p:sp>
        <p:nvSpPr>
          <p:cNvPr id="26" name="TextBox 25">
            <a:hlinkClick r:id="rId2" action="ppaction://hlinksldjump"/>
          </p:cNvPr>
          <p:cNvSpPr txBox="1"/>
          <p:nvPr/>
        </p:nvSpPr>
        <p:spPr>
          <a:xfrm>
            <a:off x="1043608" y="1988840"/>
            <a:ext cx="34932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&gt;</a:t>
            </a:r>
            <a:r>
              <a:rPr lang="ru-RU" dirty="0"/>
              <a:t> Кто такой программист?</a:t>
            </a:r>
          </a:p>
        </p:txBody>
      </p:sp>
      <p:sp>
        <p:nvSpPr>
          <p:cNvPr id="27" name="TextBox 26">
            <a:hlinkClick r:id="rId3" action="ppaction://hlinksldjump"/>
          </p:cNvPr>
          <p:cNvSpPr txBox="1"/>
          <p:nvPr/>
        </p:nvSpPr>
        <p:spPr>
          <a:xfrm>
            <a:off x="1043608" y="2267580"/>
            <a:ext cx="50097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&gt;</a:t>
            </a:r>
            <a:r>
              <a:rPr lang="ru-RU" dirty="0"/>
              <a:t> Направления работы программиста;</a:t>
            </a:r>
          </a:p>
        </p:txBody>
      </p:sp>
      <p:sp>
        <p:nvSpPr>
          <p:cNvPr id="28" name="TextBox 27">
            <a:hlinkClick r:id="rId4" action="ppaction://hlinksldjump"/>
          </p:cNvPr>
          <p:cNvSpPr txBox="1"/>
          <p:nvPr/>
        </p:nvSpPr>
        <p:spPr>
          <a:xfrm>
            <a:off x="1043608" y="2564904"/>
            <a:ext cx="6801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&gt;</a:t>
            </a:r>
            <a:r>
              <a:rPr lang="ru-RU" dirty="0"/>
              <a:t> Достоинства и недостатки работы программистом;</a:t>
            </a:r>
          </a:p>
        </p:txBody>
      </p:sp>
      <p:sp>
        <p:nvSpPr>
          <p:cNvPr id="29" name="TextBox 28">
            <a:hlinkClick r:id="rId5" action="ppaction://hlinksldjump"/>
          </p:cNvPr>
          <p:cNvSpPr txBox="1"/>
          <p:nvPr/>
        </p:nvSpPr>
        <p:spPr>
          <a:xfrm>
            <a:off x="1043608" y="2852936"/>
            <a:ext cx="39068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&gt; </a:t>
            </a:r>
            <a:r>
              <a:rPr lang="ru-RU" dirty="0"/>
              <a:t>Способности программиста;</a:t>
            </a:r>
          </a:p>
        </p:txBody>
      </p:sp>
      <p:sp>
        <p:nvSpPr>
          <p:cNvPr id="31" name="TextBox 30">
            <a:hlinkClick r:id="rId6" action="ppaction://hlinksldjump"/>
          </p:cNvPr>
          <p:cNvSpPr txBox="1"/>
          <p:nvPr/>
        </p:nvSpPr>
        <p:spPr>
          <a:xfrm>
            <a:off x="1043608" y="3419708"/>
            <a:ext cx="51475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&gt; </a:t>
            </a:r>
            <a:r>
              <a:rPr lang="ru-RU" dirty="0"/>
              <a:t>Где можно учиться на программиста?</a:t>
            </a:r>
          </a:p>
        </p:txBody>
      </p:sp>
      <p:sp>
        <p:nvSpPr>
          <p:cNvPr id="32" name="TextBox 31">
            <a:hlinkClick r:id="rId7" action="ppaction://hlinksldjump"/>
          </p:cNvPr>
          <p:cNvSpPr txBox="1"/>
          <p:nvPr/>
        </p:nvSpPr>
        <p:spPr>
          <a:xfrm>
            <a:off x="1043608" y="3707740"/>
            <a:ext cx="37689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&gt;</a:t>
            </a:r>
            <a:r>
              <a:rPr lang="ru-RU" dirty="0"/>
              <a:t> Знаменитые программисты;</a:t>
            </a:r>
          </a:p>
        </p:txBody>
      </p:sp>
      <p:sp>
        <p:nvSpPr>
          <p:cNvPr id="33" name="TextBox 32">
            <a:hlinkClick r:id="rId8" action="ppaction://hlinksldjump"/>
          </p:cNvPr>
          <p:cNvSpPr txBox="1"/>
          <p:nvPr/>
        </p:nvSpPr>
        <p:spPr>
          <a:xfrm>
            <a:off x="1043608" y="3995772"/>
            <a:ext cx="18389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&gt; </a:t>
            </a:r>
            <a:r>
              <a:rPr lang="ru-RU" dirty="0"/>
              <a:t>Источники.</a:t>
            </a:r>
          </a:p>
        </p:txBody>
      </p:sp>
      <p:sp>
        <p:nvSpPr>
          <p:cNvPr id="34" name="TextBox 33">
            <a:hlinkClick r:id="rId9" action="ppaction://hlinksldjump"/>
          </p:cNvPr>
          <p:cNvSpPr txBox="1"/>
          <p:nvPr/>
        </p:nvSpPr>
        <p:spPr>
          <a:xfrm>
            <a:off x="1043608" y="3131676"/>
            <a:ext cx="45961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&gt;</a:t>
            </a:r>
            <a:r>
              <a:rPr lang="ru-RU" dirty="0"/>
              <a:t> Заработная плата программиста;</a:t>
            </a:r>
          </a:p>
        </p:txBody>
      </p:sp>
      <p:sp>
        <p:nvSpPr>
          <p:cNvPr id="37" name="TextBox 36">
            <a:hlinkClick r:id="" action="ppaction://hlinkshowjump?jump=nextslide"/>
          </p:cNvPr>
          <p:cNvSpPr txBox="1"/>
          <p:nvPr/>
        </p:nvSpPr>
        <p:spPr>
          <a:xfrm>
            <a:off x="3032156" y="5013176"/>
            <a:ext cx="30796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 Смотреть по порядку 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2771800" y="5013176"/>
            <a:ext cx="4603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&gt;&gt;</a:t>
            </a:r>
            <a:endParaRPr lang="ru-RU" dirty="0"/>
          </a:p>
        </p:txBody>
      </p:sp>
      <p:sp>
        <p:nvSpPr>
          <p:cNvPr id="39" name="TextBox 38"/>
          <p:cNvSpPr txBox="1"/>
          <p:nvPr/>
        </p:nvSpPr>
        <p:spPr>
          <a:xfrm rot="10800000">
            <a:off x="5796137" y="5013176"/>
            <a:ext cx="4603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&gt;&gt;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accent1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320"/>
                            </p:stCondLst>
                            <p:childTnLst>
                              <p:par>
                                <p:cTn id="11" presetID="27" presetClass="entr" presetSubtype="0" repeatCount="2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accent1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320"/>
                            </p:stCondLst>
                            <p:childTnLst>
                              <p:par>
                                <p:cTn id="17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320"/>
                            </p:stCondLst>
                            <p:childTnLst>
                              <p:par>
                                <p:cTn id="20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320"/>
                            </p:stCondLst>
                            <p:childTnLst>
                              <p:par>
                                <p:cTn id="2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accent1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640"/>
                            </p:stCondLst>
                            <p:childTnLst>
                              <p:par>
                                <p:cTn id="29" presetID="1" presetClass="exit" presetSubtype="0" fill="hold" grpId="1" nodeType="afterEffect">
                                  <p:stCondLst>
                                    <p:cond delay="200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640"/>
                            </p:stCondLst>
                            <p:childTnLst>
                              <p:par>
                                <p:cTn id="3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1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accent1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1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6190"/>
                            </p:stCondLst>
                            <p:childTnLst>
                              <p:par>
                                <p:cTn id="3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1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accent1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1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7290"/>
                            </p:stCondLst>
                            <p:childTnLst>
                              <p:par>
                                <p:cTn id="4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6" dur="1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accent1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7" dur="1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1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8890"/>
                            </p:stCondLst>
                            <p:childTnLst>
                              <p:par>
                                <p:cTn id="5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2" dur="1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accent1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3" dur="1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1090"/>
                            </p:stCondLst>
                            <p:childTnLst>
                              <p:par>
                                <p:cTn id="5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8" dur="1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accent1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9" dur="1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1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2390"/>
                            </p:stCondLst>
                            <p:childTnLst>
                              <p:par>
                                <p:cTn id="6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4" dur="1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accent1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5" dur="1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3890"/>
                            </p:stCondLst>
                            <p:childTnLst>
                              <p:par>
                                <p:cTn id="6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0" dur="1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accent1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1" dur="1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1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5490"/>
                            </p:stCondLst>
                            <p:childTnLst>
                              <p:par>
                                <p:cTn id="7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6" dur="1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accent1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7" dur="1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" dur="1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6740"/>
                            </p:stCondLst>
                            <p:childTnLst>
                              <p:par>
                                <p:cTn id="8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2" dur="1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accent1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3" dur="1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4" dur="1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7340"/>
                            </p:stCondLst>
                            <p:childTnLst>
                              <p:par>
                                <p:cTn id="8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8" dur="1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accent1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9" dur="1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0" dur="1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8240"/>
                            </p:stCondLst>
                            <p:childTnLst>
                              <p:par>
                                <p:cTn id="9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4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accent1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5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6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8840"/>
                            </p:stCondLst>
                            <p:childTnLst>
                              <p:par>
                                <p:cTn id="98" presetID="27" presetClass="entr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0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accent1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1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2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9000"/>
                            </p:stCondLst>
                            <p:childTnLst>
                              <p:par>
                                <p:cTn id="104" presetID="27" presetClass="entr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6" dur="10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accent1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7" dur="10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8" dur="10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27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1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accent1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2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3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10" grpId="0"/>
      <p:bldP spid="10" grpId="1"/>
      <p:bldP spid="11" grpId="0"/>
      <p:bldP spid="11" grpId="1"/>
      <p:bldP spid="35" grpId="0"/>
      <p:bldP spid="36" grpId="0"/>
      <p:bldP spid="21" grpId="0"/>
      <p:bldP spid="26" grpId="0"/>
      <p:bldP spid="27" grpId="0"/>
      <p:bldP spid="28" grpId="0"/>
      <p:bldP spid="29" grpId="0"/>
      <p:bldP spid="31" grpId="0"/>
      <p:bldP spid="32" grpId="0"/>
      <p:bldP spid="33" grpId="0"/>
      <p:bldP spid="34" grpId="0"/>
      <p:bldP spid="37" grpId="0"/>
      <p:bldP spid="38" grpId="0"/>
      <p:bldP spid="3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000" dirty="0"/>
              <a:t>Кто такой программист?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4365104"/>
            <a:ext cx="8229600" cy="1828800"/>
          </a:xfrm>
        </p:spPr>
        <p:txBody>
          <a:bodyPr>
            <a:noAutofit/>
          </a:bodyPr>
          <a:lstStyle/>
          <a:p>
            <a:pPr marL="0" indent="534988" algn="just">
              <a:buNone/>
            </a:pPr>
            <a:r>
              <a:rPr lang="ru-RU" sz="2400" dirty="0"/>
              <a:t>Программист – это человек, который занимается разработкой и написание программ для электронно-вычислительных машин, то есть это специалист, который создает алгоритм, основываясь на математических моделях.</a:t>
            </a:r>
            <a:endParaRPr lang="ru-RU" sz="2800" dirty="0"/>
          </a:p>
        </p:txBody>
      </p:sp>
      <p:sp>
        <p:nvSpPr>
          <p:cNvPr id="6" name="TextBox 5">
            <a:hlinkClick r:id="rId2" action="ppaction://hlinksldjump"/>
          </p:cNvPr>
          <p:cNvSpPr txBox="1"/>
          <p:nvPr/>
        </p:nvSpPr>
        <p:spPr>
          <a:xfrm>
            <a:off x="251520" y="6381328"/>
            <a:ext cx="2252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&lt;&lt;</a:t>
            </a:r>
            <a:r>
              <a:rPr lang="ru-RU" dirty="0"/>
              <a:t> в содержание</a:t>
            </a:r>
          </a:p>
        </p:txBody>
      </p:sp>
      <p:sp>
        <p:nvSpPr>
          <p:cNvPr id="7" name="TextBox 6">
            <a:hlinkClick r:id="" action="ppaction://hlinkshowjump?jump=nextslide"/>
          </p:cNvPr>
          <p:cNvSpPr txBox="1"/>
          <p:nvPr/>
        </p:nvSpPr>
        <p:spPr>
          <a:xfrm>
            <a:off x="7596336" y="6372036"/>
            <a:ext cx="1287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далее </a:t>
            </a:r>
            <a:r>
              <a:rPr lang="en-US" dirty="0"/>
              <a:t>&gt;&gt;</a:t>
            </a:r>
            <a:endParaRPr lang="ru-RU" dirty="0"/>
          </a:p>
        </p:txBody>
      </p:sp>
      <p:sp>
        <p:nvSpPr>
          <p:cNvPr id="8" name="TextBox 7">
            <a:hlinkClick r:id="" action="ppaction://hlinkshowjump?jump=previousslide"/>
          </p:cNvPr>
          <p:cNvSpPr txBox="1"/>
          <p:nvPr/>
        </p:nvSpPr>
        <p:spPr>
          <a:xfrm>
            <a:off x="6228184" y="6381328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&lt;&lt; </a:t>
            </a:r>
            <a:r>
              <a:rPr lang="ru-RU" dirty="0"/>
              <a:t>назад</a:t>
            </a:r>
          </a:p>
        </p:txBody>
      </p:sp>
      <p:pic>
        <p:nvPicPr>
          <p:cNvPr id="9" name="Рисунок 8" descr="Без имени-1.png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2711607" y="836712"/>
            <a:ext cx="3720786" cy="345116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000" dirty="0"/>
              <a:t>Направления работы программиста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4509120"/>
            <a:ext cx="8229600" cy="2088232"/>
          </a:xfrm>
        </p:spPr>
        <p:txBody>
          <a:bodyPr>
            <a:noAutofit/>
          </a:bodyPr>
          <a:lstStyle/>
          <a:p>
            <a:pPr marL="0" indent="534988" algn="just">
              <a:buNone/>
            </a:pPr>
            <a:r>
              <a:rPr lang="ru-RU" sz="2400" dirty="0"/>
              <a:t>Прикладное направление – в этом направлении программисты занимаются разработкой программ, предназначенных для выполнения определённых задач и рассчитанная на взаимодействие с пользователем.</a:t>
            </a:r>
          </a:p>
        </p:txBody>
      </p:sp>
      <p:pic>
        <p:nvPicPr>
          <p:cNvPr id="15" name="Рисунок 14" descr="1393431532_Excel_D1.png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 rot="1330890">
            <a:off x="3399061" y="1824014"/>
            <a:ext cx="1286272" cy="1286272"/>
          </a:xfrm>
          <a:prstGeom prst="rect">
            <a:avLst/>
          </a:prstGeom>
        </p:spPr>
      </p:pic>
      <p:pic>
        <p:nvPicPr>
          <p:cNvPr id="17" name="Рисунок 16" descr="w512h5121390729256ps512.png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 rot="19333641">
            <a:off x="1970687" y="2771904"/>
            <a:ext cx="1384728" cy="1384728"/>
          </a:xfrm>
          <a:prstGeom prst="rect">
            <a:avLst/>
          </a:prstGeom>
        </p:spPr>
      </p:pic>
      <p:pic>
        <p:nvPicPr>
          <p:cNvPr id="19" name="Рисунок 18" descr="500px-C_plus_plus.svg_.png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 rot="19597530">
            <a:off x="5345440" y="1250112"/>
            <a:ext cx="2520280" cy="2520280"/>
          </a:xfrm>
          <a:prstGeom prst="rect">
            <a:avLst/>
          </a:prstGeom>
        </p:spPr>
      </p:pic>
      <p:sp>
        <p:nvSpPr>
          <p:cNvPr id="20" name="TextBox 19">
            <a:hlinkClick r:id="rId5" action="ppaction://hlinksldjump"/>
          </p:cNvPr>
          <p:cNvSpPr txBox="1"/>
          <p:nvPr/>
        </p:nvSpPr>
        <p:spPr>
          <a:xfrm>
            <a:off x="251520" y="6381328"/>
            <a:ext cx="2252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&lt;&lt;</a:t>
            </a:r>
            <a:r>
              <a:rPr lang="ru-RU" dirty="0"/>
              <a:t> в содержание</a:t>
            </a:r>
          </a:p>
        </p:txBody>
      </p:sp>
      <p:sp>
        <p:nvSpPr>
          <p:cNvPr id="21" name="TextBox 20">
            <a:hlinkClick r:id="" action="ppaction://hlinkshowjump?jump=nextslide"/>
          </p:cNvPr>
          <p:cNvSpPr txBox="1"/>
          <p:nvPr/>
        </p:nvSpPr>
        <p:spPr>
          <a:xfrm>
            <a:off x="7596336" y="6372036"/>
            <a:ext cx="1287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далее </a:t>
            </a:r>
            <a:r>
              <a:rPr lang="en-US" dirty="0"/>
              <a:t>&gt;&gt;</a:t>
            </a:r>
            <a:endParaRPr lang="ru-RU" dirty="0"/>
          </a:p>
        </p:txBody>
      </p:sp>
      <p:sp>
        <p:nvSpPr>
          <p:cNvPr id="23" name="TextBox 22">
            <a:hlinkClick r:id="" action="ppaction://hlinkshowjump?jump=previousslide"/>
          </p:cNvPr>
          <p:cNvSpPr txBox="1"/>
          <p:nvPr/>
        </p:nvSpPr>
        <p:spPr>
          <a:xfrm>
            <a:off x="6228184" y="6381328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&lt;&lt; </a:t>
            </a:r>
            <a:r>
              <a:rPr lang="ru-RU" dirty="0"/>
              <a:t>назад</a:t>
            </a:r>
          </a:p>
        </p:txBody>
      </p:sp>
      <p:pic>
        <p:nvPicPr>
          <p:cNvPr id="12" name="Рисунок 11" descr="_318-10956.png"/>
          <p:cNvPicPr>
            <a:picLocks noChangeAspect="1"/>
          </p:cNvPicPr>
          <p:nvPr/>
        </p:nvPicPr>
        <p:blipFill>
          <a:blip r:embed="rId6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 rot="20680767">
            <a:off x="2411760" y="1628800"/>
            <a:ext cx="720080" cy="720080"/>
          </a:xfrm>
          <a:prstGeom prst="rect">
            <a:avLst/>
          </a:prstGeom>
        </p:spPr>
      </p:pic>
      <p:pic>
        <p:nvPicPr>
          <p:cNvPr id="13" name="Рисунок 12" descr="word-file-symbol_318-40159.png"/>
          <p:cNvPicPr>
            <a:picLocks noChangeAspect="1"/>
          </p:cNvPicPr>
          <p:nvPr/>
        </p:nvPicPr>
        <p:blipFill>
          <a:blip r:embed="rId7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788024" y="3429000"/>
            <a:ext cx="764704" cy="764704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Направления работы программиста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3717032"/>
            <a:ext cx="8229600" cy="2625155"/>
          </a:xfrm>
        </p:spPr>
        <p:txBody>
          <a:bodyPr>
            <a:normAutofit fontScale="92500" lnSpcReduction="10000"/>
          </a:bodyPr>
          <a:lstStyle/>
          <a:p>
            <a:pPr marL="0" indent="534988" algn="just">
              <a:buNone/>
            </a:pPr>
            <a:r>
              <a:rPr lang="ru-RU" dirty="0"/>
              <a:t>Системное направление – в этом направлении программисты разрабатывают операционные системы, интерфейсы и тому подобное. Это самый редкий и сложный в освоении типа программистов.</a:t>
            </a:r>
          </a:p>
        </p:txBody>
      </p:sp>
      <p:pic>
        <p:nvPicPr>
          <p:cNvPr id="6" name="Рисунок 5" descr="windows-phone-icon-black_14336.png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619672" y="1124744"/>
            <a:ext cx="2742555" cy="2742555"/>
          </a:xfrm>
          <a:prstGeom prst="rect">
            <a:avLst/>
          </a:prstGeom>
        </p:spPr>
      </p:pic>
      <p:sp>
        <p:nvSpPr>
          <p:cNvPr id="12" name="TextBox 11">
            <a:hlinkClick r:id="rId3" action="ppaction://hlinksldjump"/>
          </p:cNvPr>
          <p:cNvSpPr txBox="1"/>
          <p:nvPr/>
        </p:nvSpPr>
        <p:spPr>
          <a:xfrm>
            <a:off x="251520" y="6381328"/>
            <a:ext cx="2252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&lt;&lt;</a:t>
            </a:r>
            <a:r>
              <a:rPr lang="ru-RU" dirty="0"/>
              <a:t> в содержание</a:t>
            </a:r>
          </a:p>
        </p:txBody>
      </p:sp>
      <p:sp>
        <p:nvSpPr>
          <p:cNvPr id="13" name="TextBox 12">
            <a:hlinkClick r:id="" action="ppaction://hlinkshowjump?jump=nextslide"/>
          </p:cNvPr>
          <p:cNvSpPr txBox="1"/>
          <p:nvPr/>
        </p:nvSpPr>
        <p:spPr>
          <a:xfrm>
            <a:off x="7596336" y="6372036"/>
            <a:ext cx="1287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далее </a:t>
            </a:r>
            <a:r>
              <a:rPr lang="en-US" dirty="0"/>
              <a:t>&gt;&gt;</a:t>
            </a:r>
            <a:endParaRPr lang="ru-RU" dirty="0"/>
          </a:p>
        </p:txBody>
      </p:sp>
      <p:sp>
        <p:nvSpPr>
          <p:cNvPr id="15" name="TextBox 14">
            <a:hlinkClick r:id="" action="ppaction://hlinkshowjump?jump=previousslide"/>
          </p:cNvPr>
          <p:cNvSpPr txBox="1"/>
          <p:nvPr/>
        </p:nvSpPr>
        <p:spPr>
          <a:xfrm>
            <a:off x="6228184" y="6381328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&lt;&lt; </a:t>
            </a:r>
            <a:r>
              <a:rPr lang="ru-RU" dirty="0"/>
              <a:t>назад</a:t>
            </a:r>
          </a:p>
        </p:txBody>
      </p:sp>
      <p:pic>
        <p:nvPicPr>
          <p:cNvPr id="9" name="Рисунок 8" descr="reparation.png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932040" y="1268760"/>
            <a:ext cx="2555507" cy="2555507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Направления работы программиста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3429000"/>
            <a:ext cx="8229600" cy="2952328"/>
          </a:xfrm>
        </p:spPr>
        <p:txBody>
          <a:bodyPr>
            <a:normAutofit lnSpcReduction="10000"/>
          </a:bodyPr>
          <a:lstStyle/>
          <a:p>
            <a:pPr marL="0" indent="534988" algn="just">
              <a:buNone/>
            </a:pPr>
            <a:r>
              <a:rPr lang="en-US" dirty="0"/>
              <a:t>Web</a:t>
            </a:r>
            <a:r>
              <a:rPr lang="ru-RU" dirty="0"/>
              <a:t>-направление – специалисты этого направления занимаются разработкой сайтов, их дизайна и все что связано с интернетом. В последнее время это направлении набирает популярность.</a:t>
            </a:r>
          </a:p>
          <a:p>
            <a:endParaRPr lang="ru-RU" dirty="0"/>
          </a:p>
        </p:txBody>
      </p:sp>
      <p:pic>
        <p:nvPicPr>
          <p:cNvPr id="8" name="Рисунок 7" descr="470395-1xGEMR1470751461.png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580112" y="1772816"/>
            <a:ext cx="2759664" cy="1535063"/>
          </a:xfrm>
          <a:prstGeom prst="rect">
            <a:avLst/>
          </a:prstGeom>
        </p:spPr>
      </p:pic>
      <p:sp>
        <p:nvSpPr>
          <p:cNvPr id="9" name="TextBox 8">
            <a:hlinkClick r:id="rId3" action="ppaction://hlinksldjump"/>
          </p:cNvPr>
          <p:cNvSpPr txBox="1"/>
          <p:nvPr/>
        </p:nvSpPr>
        <p:spPr>
          <a:xfrm>
            <a:off x="251520" y="6381328"/>
            <a:ext cx="2252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&lt;&lt;</a:t>
            </a:r>
            <a:r>
              <a:rPr lang="ru-RU" dirty="0"/>
              <a:t> в содержание</a:t>
            </a:r>
          </a:p>
        </p:txBody>
      </p:sp>
      <p:sp>
        <p:nvSpPr>
          <p:cNvPr id="10" name="TextBox 9">
            <a:hlinkClick r:id="" action="ppaction://hlinkshowjump?jump=nextslide"/>
          </p:cNvPr>
          <p:cNvSpPr txBox="1"/>
          <p:nvPr/>
        </p:nvSpPr>
        <p:spPr>
          <a:xfrm>
            <a:off x="7596336" y="6372036"/>
            <a:ext cx="1287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далее </a:t>
            </a:r>
            <a:r>
              <a:rPr lang="en-US" dirty="0"/>
              <a:t>&gt;&gt;</a:t>
            </a:r>
            <a:endParaRPr lang="ru-RU" dirty="0"/>
          </a:p>
        </p:txBody>
      </p:sp>
      <p:sp>
        <p:nvSpPr>
          <p:cNvPr id="11" name="TextBox 10">
            <a:hlinkClick r:id="" action="ppaction://hlinkshowjump?jump=previousslide"/>
          </p:cNvPr>
          <p:cNvSpPr txBox="1"/>
          <p:nvPr/>
        </p:nvSpPr>
        <p:spPr>
          <a:xfrm>
            <a:off x="6228184" y="6381328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&lt;&lt; </a:t>
            </a:r>
            <a:r>
              <a:rPr lang="ru-RU" dirty="0"/>
              <a:t>назад</a:t>
            </a:r>
          </a:p>
        </p:txBody>
      </p:sp>
      <p:pic>
        <p:nvPicPr>
          <p:cNvPr id="13" name="Рисунок 12" descr="_318-40263.png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707904" y="1628800"/>
            <a:ext cx="1619403" cy="1619403"/>
          </a:xfrm>
          <a:prstGeom prst="rect">
            <a:avLst/>
          </a:prstGeom>
        </p:spPr>
      </p:pic>
      <p:pic>
        <p:nvPicPr>
          <p:cNvPr id="14" name="Рисунок 13" descr="000012758.png"/>
          <p:cNvPicPr>
            <a:picLocks noChangeAspect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475656" y="1484784"/>
            <a:ext cx="1747594" cy="1747594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Достоинства работы программистом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4365104"/>
            <a:ext cx="8229600" cy="2016224"/>
          </a:xfrm>
        </p:spPr>
        <p:txBody>
          <a:bodyPr>
            <a:normAutofit lnSpcReduction="10000"/>
          </a:bodyPr>
          <a:lstStyle/>
          <a:p>
            <a:pPr marL="0" indent="534988" algn="just" fontAlgn="base"/>
            <a:r>
              <a:rPr lang="ru-RU" sz="2800" dirty="0"/>
              <a:t>Для освоения профессии не обязательно заканчивать ВУЗ. Достаточно обладать аналитическим </a:t>
            </a:r>
            <a:r>
              <a:rPr lang="ru-RU" sz="2400" dirty="0"/>
              <a:t>складом</a:t>
            </a:r>
            <a:r>
              <a:rPr lang="ru-RU" sz="2800" dirty="0"/>
              <a:t> ума, желанием и доступом к обучающему материалу</a:t>
            </a:r>
            <a:r>
              <a:rPr lang="en-US" sz="2800" dirty="0"/>
              <a:t>;</a:t>
            </a:r>
            <a:endParaRPr lang="ru-RU" sz="2800" dirty="0"/>
          </a:p>
          <a:p>
            <a:pPr marL="0" indent="534988">
              <a:buNone/>
            </a:pPr>
            <a:endParaRPr lang="ru-RU" sz="2800" dirty="0"/>
          </a:p>
        </p:txBody>
      </p:sp>
      <p:sp>
        <p:nvSpPr>
          <p:cNvPr id="5" name="TextBox 4">
            <a:hlinkClick r:id="rId2" action="ppaction://hlinksldjump"/>
          </p:cNvPr>
          <p:cNvSpPr txBox="1"/>
          <p:nvPr/>
        </p:nvSpPr>
        <p:spPr>
          <a:xfrm>
            <a:off x="251520" y="6381328"/>
            <a:ext cx="2252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&lt;&lt;</a:t>
            </a:r>
            <a:r>
              <a:rPr lang="ru-RU" dirty="0"/>
              <a:t> в содержание</a:t>
            </a:r>
          </a:p>
        </p:txBody>
      </p:sp>
      <p:sp>
        <p:nvSpPr>
          <p:cNvPr id="6" name="TextBox 5">
            <a:hlinkClick r:id="" action="ppaction://hlinkshowjump?jump=nextslide"/>
          </p:cNvPr>
          <p:cNvSpPr txBox="1"/>
          <p:nvPr/>
        </p:nvSpPr>
        <p:spPr>
          <a:xfrm>
            <a:off x="7596336" y="6372036"/>
            <a:ext cx="1287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далее </a:t>
            </a:r>
            <a:r>
              <a:rPr lang="en-US" dirty="0"/>
              <a:t>&gt;&gt;</a:t>
            </a:r>
            <a:endParaRPr lang="ru-RU" dirty="0"/>
          </a:p>
        </p:txBody>
      </p:sp>
      <p:sp>
        <p:nvSpPr>
          <p:cNvPr id="8" name="TextBox 7">
            <a:hlinkClick r:id="" action="ppaction://hlinkshowjump?jump=previousslide"/>
          </p:cNvPr>
          <p:cNvSpPr txBox="1"/>
          <p:nvPr/>
        </p:nvSpPr>
        <p:spPr>
          <a:xfrm>
            <a:off x="6228184" y="6381328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&lt;&lt; </a:t>
            </a:r>
            <a:r>
              <a:rPr lang="ru-RU" dirty="0"/>
              <a:t>назад</a:t>
            </a:r>
          </a:p>
        </p:txBody>
      </p:sp>
      <p:pic>
        <p:nvPicPr>
          <p:cNvPr id="9" name="Рисунок 8" descr="1425380955-hmm.png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2267744" y="1412776"/>
            <a:ext cx="4658346" cy="2703252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Достоинства работы программистом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3501008"/>
            <a:ext cx="8229600" cy="2808312"/>
          </a:xfrm>
        </p:spPr>
        <p:txBody>
          <a:bodyPr>
            <a:normAutofit fontScale="92500" lnSpcReduction="10000"/>
          </a:bodyPr>
          <a:lstStyle/>
          <a:p>
            <a:pPr marL="0" indent="534988" algn="just" fontAlgn="base"/>
            <a:r>
              <a:rPr lang="ru-RU" sz="2800" dirty="0"/>
              <a:t>Высокий уровень оплаты труда;</a:t>
            </a:r>
          </a:p>
          <a:p>
            <a:pPr marL="0" indent="534988" algn="just" fontAlgn="base"/>
            <a:r>
              <a:rPr lang="ru-RU" sz="2800" dirty="0"/>
              <a:t>Постоянное увеличение спроса в грамотных специалистах. По сравнению с другими профессиями, можно претендовать на достаточно высокую зарплату. Требования к возрасту и опыту не такие жесткие;</a:t>
            </a:r>
          </a:p>
          <a:p>
            <a:pPr algn="just"/>
            <a:endParaRPr lang="ru-RU" sz="2800" dirty="0"/>
          </a:p>
        </p:txBody>
      </p:sp>
      <p:sp>
        <p:nvSpPr>
          <p:cNvPr id="8" name="TextBox 7">
            <a:hlinkClick r:id="rId2" action="ppaction://hlinksldjump"/>
          </p:cNvPr>
          <p:cNvSpPr txBox="1"/>
          <p:nvPr/>
        </p:nvSpPr>
        <p:spPr>
          <a:xfrm>
            <a:off x="251520" y="6381328"/>
            <a:ext cx="2252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&lt;&lt;</a:t>
            </a:r>
            <a:r>
              <a:rPr lang="ru-RU" dirty="0"/>
              <a:t> в содержание</a:t>
            </a:r>
          </a:p>
        </p:txBody>
      </p:sp>
      <p:sp>
        <p:nvSpPr>
          <p:cNvPr id="9" name="TextBox 8">
            <a:hlinkClick r:id="" action="ppaction://hlinkshowjump?jump=nextslide"/>
          </p:cNvPr>
          <p:cNvSpPr txBox="1"/>
          <p:nvPr/>
        </p:nvSpPr>
        <p:spPr>
          <a:xfrm>
            <a:off x="7596336" y="6372036"/>
            <a:ext cx="1287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далее </a:t>
            </a:r>
            <a:r>
              <a:rPr lang="en-US" dirty="0"/>
              <a:t>&gt;&gt;</a:t>
            </a:r>
            <a:endParaRPr lang="ru-RU" dirty="0"/>
          </a:p>
        </p:txBody>
      </p:sp>
      <p:sp>
        <p:nvSpPr>
          <p:cNvPr id="11" name="TextBox 10">
            <a:hlinkClick r:id="" action="ppaction://hlinkshowjump?jump=previousslide"/>
          </p:cNvPr>
          <p:cNvSpPr txBox="1"/>
          <p:nvPr/>
        </p:nvSpPr>
        <p:spPr>
          <a:xfrm>
            <a:off x="6228184" y="6381328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&lt;&lt; </a:t>
            </a:r>
            <a:r>
              <a:rPr lang="ru-RU" dirty="0"/>
              <a:t>назад</a:t>
            </a:r>
          </a:p>
        </p:txBody>
      </p:sp>
      <p:pic>
        <p:nvPicPr>
          <p:cNvPr id="12" name="Рисунок 11" descr="coin-money-clipart-black-and-white-free-clipart.png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2339752" y="1628800"/>
            <a:ext cx="1649284" cy="1649284"/>
          </a:xfrm>
          <a:prstGeom prst="rect">
            <a:avLst/>
          </a:prstGeom>
        </p:spPr>
      </p:pic>
      <p:pic>
        <p:nvPicPr>
          <p:cNvPr id="15" name="Рисунок 14" descr="Shopping-money-bag-icon2.png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 rot="306238">
            <a:off x="4727242" y="1424003"/>
            <a:ext cx="1958496" cy="1958496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Достоинства работы программистом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3284984"/>
            <a:ext cx="8229600" cy="3240360"/>
          </a:xfrm>
        </p:spPr>
        <p:txBody>
          <a:bodyPr>
            <a:normAutofit fontScale="92500"/>
          </a:bodyPr>
          <a:lstStyle/>
          <a:p>
            <a:pPr algn="just" fontAlgn="base"/>
            <a:r>
              <a:rPr lang="ru-RU" dirty="0"/>
              <a:t>возможность удаленной работы, самостоятельного поиска проектов;</a:t>
            </a:r>
          </a:p>
          <a:p>
            <a:pPr algn="just" fontAlgn="base"/>
            <a:r>
              <a:rPr lang="ru-RU" dirty="0"/>
              <a:t>хорошие знания предметной части предоставляют возможность переквалификации в смежных областях</a:t>
            </a:r>
            <a:r>
              <a:rPr lang="en-US" dirty="0"/>
              <a:t>;</a:t>
            </a:r>
            <a:endParaRPr lang="ru-RU" dirty="0"/>
          </a:p>
          <a:p>
            <a:pPr algn="just"/>
            <a:endParaRPr lang="ru-RU" dirty="0"/>
          </a:p>
        </p:txBody>
      </p:sp>
      <p:sp>
        <p:nvSpPr>
          <p:cNvPr id="7" name="TextBox 6">
            <a:hlinkClick r:id="rId2" action="ppaction://hlinksldjump"/>
          </p:cNvPr>
          <p:cNvSpPr txBox="1"/>
          <p:nvPr/>
        </p:nvSpPr>
        <p:spPr>
          <a:xfrm>
            <a:off x="251520" y="6381328"/>
            <a:ext cx="2252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&lt;&lt;</a:t>
            </a:r>
            <a:r>
              <a:rPr lang="ru-RU" dirty="0"/>
              <a:t> в содержание</a:t>
            </a:r>
          </a:p>
        </p:txBody>
      </p:sp>
      <p:sp>
        <p:nvSpPr>
          <p:cNvPr id="8" name="TextBox 7">
            <a:hlinkClick r:id="" action="ppaction://hlinkshowjump?jump=nextslide"/>
          </p:cNvPr>
          <p:cNvSpPr txBox="1"/>
          <p:nvPr/>
        </p:nvSpPr>
        <p:spPr>
          <a:xfrm>
            <a:off x="7596336" y="6372036"/>
            <a:ext cx="1287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далее </a:t>
            </a:r>
            <a:r>
              <a:rPr lang="en-US" dirty="0"/>
              <a:t>&gt;&gt;</a:t>
            </a:r>
            <a:endParaRPr lang="ru-RU" dirty="0"/>
          </a:p>
        </p:txBody>
      </p:sp>
      <p:sp>
        <p:nvSpPr>
          <p:cNvPr id="10" name="TextBox 9">
            <a:hlinkClick r:id="" action="ppaction://hlinkshowjump?jump=previousslide"/>
          </p:cNvPr>
          <p:cNvSpPr txBox="1"/>
          <p:nvPr/>
        </p:nvSpPr>
        <p:spPr>
          <a:xfrm>
            <a:off x="6228184" y="6381328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&lt;&lt; </a:t>
            </a:r>
            <a:r>
              <a:rPr lang="ru-RU" dirty="0"/>
              <a:t>назад</a:t>
            </a:r>
          </a:p>
        </p:txBody>
      </p:sp>
      <p:pic>
        <p:nvPicPr>
          <p:cNvPr id="9" name="Рисунок 8" descr="11493507-programmer.png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067944" y="1700808"/>
            <a:ext cx="1181802" cy="135642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Программист">
      <a:dk1>
        <a:srgbClr val="00B050"/>
      </a:dk1>
      <a:lt1>
        <a:srgbClr val="00B050"/>
      </a:lt1>
      <a:dk2>
        <a:srgbClr val="1F497D"/>
      </a:dk2>
      <a:lt2>
        <a:srgbClr val="EEECE1"/>
      </a:lt2>
      <a:accent1>
        <a:srgbClr val="00B050"/>
      </a:accent1>
      <a:accent2>
        <a:srgbClr val="92D050"/>
      </a:accent2>
      <a:accent3>
        <a:srgbClr val="64CC48"/>
      </a:accent3>
      <a:accent4>
        <a:srgbClr val="0AFC27"/>
      </a:accent4>
      <a:accent5>
        <a:srgbClr val="00CC66"/>
      </a:accent5>
      <a:accent6>
        <a:srgbClr val="009900"/>
      </a:accent6>
      <a:hlink>
        <a:srgbClr val="33CC33"/>
      </a:hlink>
      <a:folHlink>
        <a:srgbClr val="008000"/>
      </a:folHlink>
    </a:clrScheme>
    <a:fontScheme name="Программист">
      <a:majorFont>
        <a:latin typeface="Courier New"/>
        <a:ea typeface=""/>
        <a:cs typeface=""/>
      </a:majorFont>
      <a:minorFont>
        <a:latin typeface="Courier New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359</TotalTime>
  <Words>786</Words>
  <Application>Microsoft Office PowerPoint</Application>
  <PresentationFormat>Экран (4:3)</PresentationFormat>
  <Paragraphs>124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3" baseType="lpstr">
      <vt:lpstr>Arial</vt:lpstr>
      <vt:lpstr>Courier New</vt:lpstr>
      <vt:lpstr>Times New Roman</vt:lpstr>
      <vt:lpstr>Тема Office</vt:lpstr>
      <vt:lpstr>Презентация PowerPoint</vt:lpstr>
      <vt:lpstr>Содержание</vt:lpstr>
      <vt:lpstr>Кто такой программист?</vt:lpstr>
      <vt:lpstr>Направления работы программиста</vt:lpstr>
      <vt:lpstr>Направления работы программиста</vt:lpstr>
      <vt:lpstr>Направления работы программиста</vt:lpstr>
      <vt:lpstr>Достоинства работы программистом</vt:lpstr>
      <vt:lpstr>Достоинства работы программистом</vt:lpstr>
      <vt:lpstr>Достоинства работы программистом</vt:lpstr>
      <vt:lpstr>Недостатки работы программистом</vt:lpstr>
      <vt:lpstr>Недостатки работы программистом</vt:lpstr>
      <vt:lpstr>Недостатки работы программистом</vt:lpstr>
      <vt:lpstr>Способности программиста</vt:lpstr>
      <vt:lpstr>Способности программиста</vt:lpstr>
      <vt:lpstr>Заработная плата программиста</vt:lpstr>
      <vt:lpstr>Где учиться на программиста?</vt:lpstr>
      <vt:lpstr>Знаменитые программисты</vt:lpstr>
      <vt:lpstr>Знаменитые программисты</vt:lpstr>
      <vt:lpstr>Источники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Oleg</dc:creator>
  <cp:lastModifiedBy>Окладников_АА</cp:lastModifiedBy>
  <cp:revision>49</cp:revision>
  <dcterms:created xsi:type="dcterms:W3CDTF">2016-10-18T15:20:07Z</dcterms:created>
  <dcterms:modified xsi:type="dcterms:W3CDTF">2022-11-17T03:14:06Z</dcterms:modified>
</cp:coreProperties>
</file>