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4"/>
  </p:notesMasterIdLst>
  <p:sldIdLst>
    <p:sldId id="283" r:id="rId2"/>
    <p:sldId id="284" r:id="rId3"/>
    <p:sldId id="285" r:id="rId4"/>
    <p:sldId id="286" r:id="rId5"/>
    <p:sldId id="287" r:id="rId6"/>
    <p:sldId id="270" r:id="rId7"/>
    <p:sldId id="271" r:id="rId8"/>
    <p:sldId id="272" r:id="rId9"/>
    <p:sldId id="273" r:id="rId10"/>
    <p:sldId id="280" r:id="rId11"/>
    <p:sldId id="288" r:id="rId12"/>
    <p:sldId id="281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5F5F"/>
    <a:srgbClr val="660033"/>
    <a:srgbClr val="800000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24C96D7-A245-483E-BE89-878E7E81313F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ru-RU" altLang="en-US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 altLang="en-US"/>
              <a:t>Образец подзаголовка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CC33E8E-2713-4AEE-A607-1F266DBBD369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512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9" name="WordArt 9"/>
          <p:cNvSpPr>
            <a:spLocks noChangeArrowheads="1" noChangeShapeType="1" noTextEdit="1"/>
          </p:cNvSpPr>
          <p:nvPr userDrawn="1"/>
        </p:nvSpPr>
        <p:spPr bwMode="auto">
          <a:xfrm>
            <a:off x="6011863" y="790575"/>
            <a:ext cx="2479675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175" cap="rnd">
                  <a:solidFill>
                    <a:srgbClr val="339966"/>
                  </a:solidFill>
                  <a:prstDash val="sysDot"/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www.klyaksa.net</a:t>
            </a:r>
            <a:endParaRPr lang="ru-RU" sz="3600" kern="10">
              <a:ln w="3175" cap="rnd">
                <a:solidFill>
                  <a:srgbClr val="339966"/>
                </a:solidFill>
                <a:prstDash val="sysDot"/>
                <a:round/>
                <a:headEnd/>
                <a:tailEnd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5130" name="WordArt 10"/>
          <p:cNvSpPr>
            <a:spLocks noChangeArrowheads="1" noChangeShapeType="1" noTextEdit="1"/>
          </p:cNvSpPr>
          <p:nvPr userDrawn="1"/>
        </p:nvSpPr>
        <p:spPr bwMode="auto">
          <a:xfrm>
            <a:off x="611188" y="790575"/>
            <a:ext cx="3313112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3175" cap="rnd">
                  <a:solidFill>
                    <a:srgbClr val="339966"/>
                  </a:solidFill>
                  <a:prstDash val="sysDot"/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Информатика в школе</a:t>
            </a:r>
          </a:p>
        </p:txBody>
      </p:sp>
      <p:sp>
        <p:nvSpPr>
          <p:cNvPr id="5131" name="Line 11"/>
          <p:cNvSpPr>
            <a:spLocks noChangeShapeType="1"/>
          </p:cNvSpPr>
          <p:nvPr userDrawn="1"/>
        </p:nvSpPr>
        <p:spPr bwMode="auto">
          <a:xfrm>
            <a:off x="539750" y="188913"/>
            <a:ext cx="7920038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ru-RU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ru-RU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endParaRPr lang="ru-RU" altLang="en-US"/>
          </a:p>
        </p:txBody>
      </p:sp>
      <p:sp>
        <p:nvSpPr>
          <p:cNvPr id="410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06" name="WordArt 10"/>
          <p:cNvSpPr>
            <a:spLocks noChangeArrowheads="1" noChangeShapeType="1" noTextEdit="1"/>
          </p:cNvSpPr>
          <p:nvPr userDrawn="1"/>
        </p:nvSpPr>
        <p:spPr bwMode="auto">
          <a:xfrm>
            <a:off x="6659563" y="30163"/>
            <a:ext cx="1933575" cy="1984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kern="10">
                <a:ln w="9525" cap="rnd">
                  <a:noFill/>
                  <a:round/>
                  <a:headEnd/>
                  <a:tailEnd/>
                </a:ln>
                <a:solidFill>
                  <a:srgbClr val="339966">
                    <a:alpha val="28999"/>
                  </a:srgbClr>
                </a:solidFill>
                <a:latin typeface="Arial"/>
                <a:cs typeface="Arial"/>
              </a:rPr>
              <a:t>www.klyaksa.net</a:t>
            </a:r>
            <a:endParaRPr lang="ru-RU" sz="2000" kern="10">
              <a:ln w="9525" cap="rnd">
                <a:noFill/>
                <a:round/>
                <a:headEnd/>
                <a:tailEnd/>
              </a:ln>
              <a:solidFill>
                <a:srgbClr val="339966">
                  <a:alpha val="28999"/>
                </a:srgbClr>
              </a:solidFill>
              <a:latin typeface="Arial"/>
              <a:cs typeface="Arial"/>
            </a:endParaRPr>
          </a:p>
        </p:txBody>
      </p:sp>
      <p:sp>
        <p:nvSpPr>
          <p:cNvPr id="4107" name="Rectangle 11"/>
          <p:cNvSpPr>
            <a:spLocks noChangeArrowheads="1"/>
          </p:cNvSpPr>
          <p:nvPr userDrawn="1"/>
        </p:nvSpPr>
        <p:spPr bwMode="auto">
          <a:xfrm>
            <a:off x="8680450" y="6542088"/>
            <a:ext cx="400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fld id="{7F55CD40-CE4E-4FA5-AAD3-DAD1A412A4C8}" type="slidenum">
              <a:rPr lang="ru-RU" altLang="en-US" sz="1400">
                <a:solidFill>
                  <a:schemeClr val="accent1"/>
                </a:solidFill>
              </a:rPr>
              <a:pPr/>
              <a:t>‹#›</a:t>
            </a:fld>
            <a:endParaRPr lang="ru-RU" sz="1400">
              <a:solidFill>
                <a:schemeClr val="accent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just" rtl="0" fontAlgn="base">
        <a:spcBef>
          <a:spcPct val="4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just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Ethernet" TargetMode="External"/><Relationship Id="rId2" Type="http://schemas.openxmlformats.org/officeDocument/2006/relationships/hyperlink" Target="http://ru.wikipedia.org/wiki/%D0%A1%D0%B5%D1%82%D1%8C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" TargetMode="External"/><Relationship Id="rId2" Type="http://schemas.openxmlformats.org/officeDocument/2006/relationships/hyperlink" Target="http://www.rambler.ru/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www.altavista.com/" TargetMode="External"/><Relationship Id="rId4" Type="http://schemas.openxmlformats.org/officeDocument/2006/relationships/hyperlink" Target="http://www.yahoo.com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844824"/>
            <a:ext cx="7772400" cy="2448272"/>
          </a:xfrm>
        </p:spPr>
        <p:txBody>
          <a:bodyPr/>
          <a:lstStyle/>
          <a:p>
            <a:pPr algn="ctr"/>
            <a:r>
              <a:rPr lang="ru-RU" dirty="0" smtClean="0"/>
              <a:t>Программные поисковые серверы (системы)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http://www.yandex.ru/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30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500" dirty="0" err="1">
                <a:solidFill>
                  <a:srgbClr val="000099"/>
                </a:solidFill>
              </a:rPr>
              <a:t>Яндекс</a:t>
            </a:r>
            <a:r>
              <a:rPr lang="ru-RU" sz="1500" dirty="0">
                <a:solidFill>
                  <a:srgbClr val="000099"/>
                </a:solidFill>
              </a:rPr>
              <a:t> — российская система поиска в Сети.</a:t>
            </a:r>
            <a:r>
              <a:rPr lang="ru-RU" sz="1500" dirty="0"/>
              <a:t> Сайт компании, </a:t>
            </a:r>
            <a:r>
              <a:rPr lang="ru-RU" sz="1500" dirty="0" err="1"/>
              <a:t>Yandex.ru</a:t>
            </a:r>
            <a:r>
              <a:rPr lang="ru-RU" sz="1500" dirty="0"/>
              <a:t>, был открыт 23 сентября 1997 года. Головной офис компании находится в Москве. У компании есть офисы в Санкт-Петербурге, Екатеринбурге, Одессе и Киеве. Количество сотрудников превышает 700 человек</a:t>
            </a:r>
            <a:r>
              <a:rPr lang="ru-RU" sz="1500" dirty="0" smtClean="0"/>
              <a:t>.</a:t>
            </a:r>
          </a:p>
          <a:p>
            <a:r>
              <a:rPr lang="ru-RU" sz="1600" dirty="0" smtClean="0"/>
              <a:t>Язык запросов: скобки; логическое И (в пределах одного абзаца); логическое ИЛИ; оператор И НЕ (в пределах одного абзаца); близость - расстояние в словах.</a:t>
            </a:r>
          </a:p>
          <a:p>
            <a:r>
              <a:rPr lang="ru-RU" sz="1600" dirty="0" smtClean="0"/>
              <a:t>Список выданных документов упорядочивается по релевантности - по количеству найденных слов. В каждом документе выделяются (подсвечиваются) найденные слова</a:t>
            </a:r>
            <a:r>
              <a:rPr lang="ru-RU" sz="1600" dirty="0" smtClean="0"/>
              <a:t>.</a:t>
            </a:r>
          </a:p>
          <a:p>
            <a:endParaRPr lang="ru-RU" sz="16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846931"/>
          </a:xfrm>
        </p:spPr>
        <p:txBody>
          <a:bodyPr/>
          <a:lstStyle/>
          <a:p>
            <a:r>
              <a:rPr lang="ru-RU" dirty="0" smtClean="0"/>
              <a:t>http://www.yandex.ru/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6181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 smtClean="0"/>
              <a:t>Когда </a:t>
            </a:r>
            <a:r>
              <a:rPr lang="ru-RU" sz="2400" dirty="0" smtClean="0"/>
              <a:t>вы ищете что-нибудь на </a:t>
            </a:r>
            <a:r>
              <a:rPr lang="ru-RU" sz="2400" dirty="0" err="1" smtClean="0"/>
              <a:t>Яндексе</a:t>
            </a:r>
            <a:r>
              <a:rPr lang="ru-RU" sz="2400" dirty="0" smtClean="0"/>
              <a:t>, то не лишним будет использовать следующие приемы: </a:t>
            </a:r>
          </a:p>
          <a:p>
            <a:pPr marL="0" indent="0"/>
            <a:r>
              <a:rPr lang="ru-RU" sz="2400" dirty="0" smtClean="0"/>
              <a:t> Для </a:t>
            </a:r>
            <a:r>
              <a:rPr lang="ru-RU" sz="2400" dirty="0" smtClean="0"/>
              <a:t>поиска слов, которые должны встретиться на странице в одном предложении, поставьте между ними символ &amp;</a:t>
            </a:r>
          </a:p>
          <a:p>
            <a:pPr marL="0" indent="0"/>
            <a:r>
              <a:rPr lang="ru-RU" sz="2400" dirty="0" smtClean="0"/>
              <a:t> Чтобы </a:t>
            </a:r>
            <a:r>
              <a:rPr lang="ru-RU" sz="2400" dirty="0" smtClean="0"/>
              <a:t>исключить определенное слово из </a:t>
            </a:r>
            <a:r>
              <a:rPr lang="ru-RU" sz="2400" dirty="0" smtClean="0"/>
              <a:t> результатов </a:t>
            </a:r>
            <a:r>
              <a:rPr lang="ru-RU" sz="2400" dirty="0" smtClean="0"/>
              <a:t>поиска, добавьте его к своему запросу, поставив перед ним символы ~~ </a:t>
            </a:r>
          </a:p>
          <a:p>
            <a:pPr marL="0" indent="0"/>
            <a:r>
              <a:rPr lang="ru-RU" sz="2400" dirty="0" smtClean="0"/>
              <a:t> Чтобы </a:t>
            </a:r>
            <a:r>
              <a:rPr lang="ru-RU" sz="2400" dirty="0" smtClean="0"/>
              <a:t>найти страницы, в которых содержится хотя </a:t>
            </a:r>
            <a:r>
              <a:rPr lang="ru-RU" sz="2400" dirty="0" smtClean="0"/>
              <a:t>  бы </a:t>
            </a:r>
            <a:r>
              <a:rPr lang="ru-RU" sz="2400" dirty="0" smtClean="0"/>
              <a:t>одно из слов, указанных в поисковом запросе, разделите их символом |</a:t>
            </a:r>
          </a:p>
          <a:p>
            <a:pPr marL="0" indent="0"/>
            <a:r>
              <a:rPr lang="ru-RU" sz="2400" dirty="0" smtClean="0"/>
              <a:t> Для </a:t>
            </a:r>
            <a:r>
              <a:rPr lang="ru-RU" sz="2400" dirty="0" smtClean="0"/>
              <a:t>поиска слова в указанной форме поставьте </a:t>
            </a:r>
            <a:r>
              <a:rPr lang="ru-RU" sz="2400" dirty="0" smtClean="0"/>
              <a:t> перед </a:t>
            </a:r>
            <a:r>
              <a:rPr lang="ru-RU" sz="2400" dirty="0" smtClean="0"/>
              <a:t>ним восклицательный знак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http://www.google.ru/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ru-RU" sz="1900" dirty="0">
                <a:solidFill>
                  <a:srgbClr val="000099"/>
                </a:solidFill>
              </a:rPr>
              <a:t>Лидер поисковых машин Интернета, </a:t>
            </a:r>
            <a:r>
              <a:rPr lang="ru-RU" sz="1900" dirty="0" err="1">
                <a:solidFill>
                  <a:srgbClr val="000099"/>
                </a:solidFill>
              </a:rPr>
              <a:t>Google</a:t>
            </a:r>
            <a:r>
              <a:rPr lang="ru-RU" sz="1900" dirty="0">
                <a:solidFill>
                  <a:srgbClr val="000099"/>
                </a:solidFill>
              </a:rPr>
              <a:t> занимает более 70 % мирового рынка.</a:t>
            </a:r>
            <a:r>
              <a:rPr lang="ru-RU" sz="1900" dirty="0"/>
              <a:t> </a:t>
            </a:r>
            <a:r>
              <a:rPr lang="ru-RU" sz="1900" dirty="0" err="1"/>
              <a:t>Cейчас</a:t>
            </a:r>
            <a:r>
              <a:rPr lang="ru-RU" sz="1900" dirty="0"/>
              <a:t> регистрирует ежедневно около 50 </a:t>
            </a:r>
            <a:r>
              <a:rPr lang="ru-RU" sz="1900" dirty="0" err="1"/>
              <a:t>млн</a:t>
            </a:r>
            <a:r>
              <a:rPr lang="ru-RU" sz="1900" dirty="0"/>
              <a:t> поисковых запросов и индексирует более 8 </a:t>
            </a:r>
            <a:r>
              <a:rPr lang="ru-RU" sz="1900" dirty="0" err="1"/>
              <a:t>млрд</a:t>
            </a:r>
            <a:r>
              <a:rPr lang="ru-RU" sz="1900" dirty="0"/>
              <a:t> </a:t>
            </a:r>
            <a:r>
              <a:rPr lang="ru-RU" sz="1900" dirty="0" err="1"/>
              <a:t>веб-страниц</a:t>
            </a:r>
            <a:r>
              <a:rPr lang="ru-RU" sz="1900" dirty="0"/>
              <a:t>. </a:t>
            </a:r>
            <a:r>
              <a:rPr lang="ru-RU" sz="1900" dirty="0" err="1"/>
              <a:t>Google</a:t>
            </a:r>
            <a:r>
              <a:rPr lang="ru-RU" sz="1900" dirty="0"/>
              <a:t> </a:t>
            </a:r>
            <a:r>
              <a:rPr lang="ru-RU" sz="1900" dirty="0" smtClean="0"/>
              <a:t>может находить информацию на 115 языках.</a:t>
            </a:r>
            <a:endParaRPr lang="ru-RU" sz="1900" dirty="0" smtClean="0"/>
          </a:p>
          <a:p>
            <a:r>
              <a:rPr lang="ru-RU" sz="2000" dirty="0" smtClean="0"/>
              <a:t>Для поиска информации на определенном сайте (и только на нем) введите в поле запроса его адрес, предварив словом </a:t>
            </a:r>
            <a:r>
              <a:rPr lang="ru-RU" sz="2000" dirty="0" err="1" smtClean="0"/>
              <a:t>site</a:t>
            </a:r>
            <a:r>
              <a:rPr lang="ru-RU" sz="2000" dirty="0" smtClean="0"/>
              <a:t> и двоеточием (например, </a:t>
            </a:r>
            <a:r>
              <a:rPr lang="ru-RU" sz="2000" dirty="0" err="1" smtClean="0"/>
              <a:t>site:http</a:t>
            </a:r>
            <a:r>
              <a:rPr lang="ru-RU" sz="2000" dirty="0" smtClean="0"/>
              <a:t>://www.3dnews.ru)</a:t>
            </a:r>
          </a:p>
          <a:p>
            <a:r>
              <a:rPr lang="ru-RU" sz="2000" dirty="0" smtClean="0"/>
              <a:t>Для поиска фразы, которая должна встретиться на странице полностью, возьмите ее в кавычки </a:t>
            </a:r>
          </a:p>
          <a:p>
            <a:r>
              <a:rPr lang="ru-RU" sz="2000" dirty="0" smtClean="0"/>
              <a:t>Для исключения из результатов поиска страниц, на которых встречается определенное слово, добавьте его к своему запросу, поставив перед ним знак минус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827584" y="2132856"/>
            <a:ext cx="777240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4000" b="1" kern="0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Передача информации между компьютерами</a:t>
            </a:r>
            <a:endParaRPr kumimoji="0" lang="ru-RU" sz="4000" b="1" i="0" u="none" strike="noStrike" kern="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700808"/>
            <a:ext cx="7772400" cy="3240360"/>
          </a:xfrm>
        </p:spPr>
        <p:txBody>
          <a:bodyPr/>
          <a:lstStyle/>
          <a:p>
            <a:r>
              <a:rPr lang="ru-RU" sz="3200" b="1" dirty="0" smtClean="0"/>
              <a:t>Передача данных</a:t>
            </a:r>
            <a:r>
              <a:rPr lang="ru-RU" sz="3200" dirty="0" smtClean="0"/>
              <a:t> - это кол-во информации, перемещающейся через сеть. Передача данных происходит внутри ЛС (Локальной сети) или ГС (Глобальной сети). Количество передачи данных измеряется в байтах.</a:t>
            </a:r>
            <a:endParaRPr lang="ru-RU" sz="32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846931"/>
          </a:xfrm>
        </p:spPr>
        <p:txBody>
          <a:bodyPr/>
          <a:lstStyle/>
          <a:p>
            <a:r>
              <a:rPr lang="ru-RU" b="1" dirty="0" smtClean="0"/>
              <a:t>Проводные линии связи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618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Проводные линии электросвязи делятся на кабельные</a:t>
            </a:r>
            <a:r>
              <a:rPr lang="ru-RU" dirty="0" smtClean="0"/>
              <a:t>,</a:t>
            </a:r>
            <a:r>
              <a:rPr lang="ru-RU" dirty="0" smtClean="0"/>
              <a:t> воздушные и оптоволоконные.</a:t>
            </a:r>
            <a:endParaRPr lang="ru-RU" dirty="0" smtClean="0"/>
          </a:p>
          <a:p>
            <a:pPr>
              <a:buNone/>
            </a:pPr>
            <a:r>
              <a:rPr lang="ru-RU" b="1" dirty="0" err="1" smtClean="0"/>
              <a:t>Коаксиа́льный</a:t>
            </a:r>
            <a:r>
              <a:rPr lang="ru-RU" b="1" dirty="0" smtClean="0"/>
              <a:t> </a:t>
            </a:r>
            <a:r>
              <a:rPr lang="ru-RU" b="1" dirty="0" err="1" smtClean="0"/>
              <a:t>ка́бель</a:t>
            </a:r>
            <a:r>
              <a:rPr lang="ru-RU" dirty="0" smtClean="0"/>
              <a:t> (коаксиальная пара) — </a:t>
            </a:r>
            <a:r>
              <a:rPr lang="ru-RU" dirty="0" err="1" smtClean="0"/>
              <a:t>пара</a:t>
            </a:r>
            <a:r>
              <a:rPr lang="ru-RU" dirty="0" smtClean="0"/>
              <a:t>, проводники которой расположены </a:t>
            </a:r>
            <a:r>
              <a:rPr lang="ru-RU" dirty="0" smtClean="0"/>
              <a:t>тесно </a:t>
            </a:r>
            <a:r>
              <a:rPr lang="ru-RU" dirty="0" smtClean="0"/>
              <a:t>и разделены </a:t>
            </a:r>
            <a:r>
              <a:rPr lang="ru-RU" dirty="0" smtClean="0"/>
              <a:t>изоляцией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4077072"/>
            <a:ext cx="20955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3563888" y="378904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Устройство коаксиального кабеля</a:t>
            </a:r>
            <a:br>
              <a:rPr lang="ru-RU" dirty="0" smtClean="0"/>
            </a:br>
            <a:r>
              <a:rPr lang="ru-RU" dirty="0" smtClean="0"/>
              <a:t>1 — внутренний проводник (медная проволока),</a:t>
            </a:r>
            <a:br>
              <a:rPr lang="ru-RU" dirty="0" smtClean="0"/>
            </a:br>
            <a:r>
              <a:rPr lang="ru-RU" dirty="0" smtClean="0"/>
              <a:t>2 — изоляция (сплошной полиэтилен),</a:t>
            </a:r>
            <a:br>
              <a:rPr lang="ru-RU" dirty="0" smtClean="0"/>
            </a:br>
            <a:r>
              <a:rPr lang="ru-RU" dirty="0" smtClean="0"/>
              <a:t>3 — внешний проводник (оплётка из меди),</a:t>
            </a:r>
            <a:br>
              <a:rPr lang="ru-RU" dirty="0" smtClean="0"/>
            </a:br>
            <a:r>
              <a:rPr lang="ru-RU" dirty="0" smtClean="0"/>
              <a:t>4 — оболочка (</a:t>
            </a:r>
            <a:r>
              <a:rPr lang="ru-RU" dirty="0" err="1" smtClean="0"/>
              <a:t>светостабилизированный</a:t>
            </a:r>
            <a:r>
              <a:rPr lang="ru-RU" dirty="0" smtClean="0"/>
              <a:t> полиэтилен).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Проводные линии связи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052737"/>
            <a:ext cx="8229600" cy="2664296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 smtClean="0"/>
              <a:t>Факсимильная (или фототелеграфная) связь - это электрический способ передачи графической информации - неподвижного изображения текста или таблиц, чертежей, схем, графиков, фотографий и т.п. Осуществляется при помощи факсимильных аппаратов: телефаксов и каналов электросвязи (главным образом телефонных).</a:t>
            </a:r>
            <a:endParaRPr lang="ru-RU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3429000"/>
            <a:ext cx="3378574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Проводные линии связи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Оптоволоконные </a:t>
            </a:r>
            <a:r>
              <a:rPr lang="ru-RU" dirty="0" smtClean="0"/>
              <a:t>линии - вид связи, при котором информация передается по оптическим диэлектрическим волноводам ("оптическому волокну").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Проводные линии связи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052736"/>
            <a:ext cx="7416824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Беспроводные системы связи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Беспроводные компьютерные сети</a:t>
            </a:r>
            <a:r>
              <a:rPr lang="ru-RU" dirty="0" smtClean="0"/>
              <a:t> — это технология, позволяющая создавать вычислительные </a:t>
            </a:r>
            <a:r>
              <a:rPr lang="ru-RU" dirty="0" smtClean="0">
                <a:hlinkClick r:id="rId2" tooltip="Сеть"/>
              </a:rPr>
              <a:t>сети</a:t>
            </a:r>
            <a:r>
              <a:rPr lang="ru-RU" dirty="0" smtClean="0"/>
              <a:t>, полностью соответствующие стандартам для обычных проводных сетей (например, </a:t>
            </a:r>
            <a:r>
              <a:rPr lang="ru-RU" dirty="0" err="1" smtClean="0">
                <a:hlinkClick r:id="rId3" tooltip="Ethernet"/>
              </a:rPr>
              <a:t>Ethernet</a:t>
            </a:r>
            <a:r>
              <a:rPr lang="ru-RU" dirty="0" smtClean="0"/>
              <a:t>), без использования кабельной проводки. В качестве носителя информации в таких сетях выступают радиоволны </a:t>
            </a:r>
            <a:r>
              <a:rPr lang="ru-RU" dirty="0" err="1" smtClean="0"/>
              <a:t>СВЧ-диапазона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980728"/>
            <a:ext cx="7772400" cy="3960440"/>
          </a:xfrm>
        </p:spPr>
        <p:txBody>
          <a:bodyPr/>
          <a:lstStyle/>
          <a:p>
            <a:r>
              <a:rPr lang="ru-RU" sz="3200" b="1" dirty="0" err="1" smtClean="0"/>
              <a:t>Поиско́вая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систе́ма</a:t>
            </a:r>
            <a:r>
              <a:rPr lang="ru-RU" sz="3200" dirty="0" smtClean="0"/>
              <a:t> — программно-аппаратный </a:t>
            </a:r>
            <a:r>
              <a:rPr lang="ru-RU" sz="3200" dirty="0" smtClean="0"/>
              <a:t>комплекс, </a:t>
            </a:r>
            <a:r>
              <a:rPr lang="ru-RU" sz="3200" dirty="0" smtClean="0"/>
              <a:t>предоставляющий возможность </a:t>
            </a:r>
            <a:r>
              <a:rPr lang="ru-RU" sz="3200" dirty="0" smtClean="0"/>
              <a:t>поиска информации в Интернете.</a:t>
            </a:r>
          </a:p>
          <a:p>
            <a:r>
              <a:rPr lang="ru-RU" sz="3200" dirty="0" smtClean="0"/>
              <a:t>Под </a:t>
            </a:r>
            <a:r>
              <a:rPr lang="ru-RU" sz="3200" dirty="0" smtClean="0"/>
              <a:t>поисковой системой обычно </a:t>
            </a:r>
            <a:r>
              <a:rPr lang="ru-RU" sz="3200" dirty="0" smtClean="0"/>
              <a:t>подразумевается сайт, </a:t>
            </a:r>
            <a:r>
              <a:rPr lang="ru-RU" sz="3200" dirty="0" smtClean="0"/>
              <a:t>на котором размещён интерфейс </a:t>
            </a:r>
            <a:r>
              <a:rPr lang="ru-RU" sz="3200" dirty="0" smtClean="0"/>
              <a:t>системы</a:t>
            </a:r>
            <a:r>
              <a:rPr lang="ru-RU" sz="3200" dirty="0" smtClean="0"/>
              <a:t>. </a:t>
            </a:r>
            <a:endParaRPr lang="ru-RU" sz="3200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Беспроводные системы связи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30725"/>
          </a:xfrm>
        </p:spPr>
        <p:txBody>
          <a:bodyPr/>
          <a:lstStyle/>
          <a:p>
            <a:r>
              <a:rPr lang="ru-RU" b="1" dirty="0" smtClean="0"/>
              <a:t>Радиорелейные линии </a:t>
            </a:r>
            <a:r>
              <a:rPr lang="ru-RU" b="1" dirty="0" smtClean="0"/>
              <a:t>связи</a:t>
            </a:r>
          </a:p>
          <a:p>
            <a:pPr marL="0" indent="0">
              <a:buNone/>
            </a:pPr>
            <a:r>
              <a:rPr lang="ru-RU" sz="2000" dirty="0" smtClean="0"/>
              <a:t>В России первая магистральная радиорелейная система была создана в 1958 году. В 1970 году появился комплекс унифицированных радиорелейных систем "КУРС". Все это позволило в 1960-1970-е годы развить сеть связи страны, обеспечить качественную телефонию и наладить передачу программ центрального телевидения. К середине 1970-х годов в стране была построена радиорелейная линия с огромной емкостью каналов связи, протяженность которой составляет около 10 тыс. км. Суммарная протяженность радиорелейных линий в СССР превысила к середине 1970-х годов 100 тыс. км.</a:t>
            </a:r>
          </a:p>
          <a:p>
            <a:pPr marL="0" indent="0">
              <a:buNone/>
            </a:pPr>
            <a:r>
              <a:rPr lang="ru-RU" sz="2000" dirty="0" smtClean="0"/>
              <a:t>За последние десятилетия необходимость передавать данные - информацию, представленную в цифровом виде, - привела к созданию цифровых систем передачи. Появились цифровые радиорелейные системы передачи данных, способные обмениваться цифровой информацией.</a:t>
            </a:r>
          </a:p>
          <a:p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Беспроводные системы связи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Спутниковая связь и навигация</a:t>
            </a:r>
          </a:p>
          <a:p>
            <a:r>
              <a:rPr lang="ru-RU" b="1" dirty="0" smtClean="0"/>
              <a:t>Спутниковое цифровое телевидение</a:t>
            </a:r>
          </a:p>
          <a:p>
            <a:r>
              <a:rPr lang="ru-RU" b="1" dirty="0" smtClean="0"/>
              <a:t>Пейджинговая связь</a:t>
            </a:r>
          </a:p>
          <a:p>
            <a:r>
              <a:rPr lang="ru-RU" b="1" dirty="0" smtClean="0"/>
              <a:t>Мобильная сотовая связь</a:t>
            </a:r>
          </a:p>
          <a:p>
            <a:r>
              <a:rPr lang="ru-RU" b="1" dirty="0" smtClean="0"/>
              <a:t>Интернет-телефония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Домашнее задание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Подготовить </a:t>
            </a:r>
            <a:r>
              <a:rPr lang="ru-RU" dirty="0" smtClean="0"/>
              <a:t>сообщение (презентацию) «Проводная и беспроводная связь»;</a:t>
            </a:r>
          </a:p>
          <a:p>
            <a:r>
              <a:rPr lang="ru-RU" dirty="0" smtClean="0"/>
              <a:t>Составить </a:t>
            </a:r>
            <a:r>
              <a:rPr lang="ru-RU" dirty="0" smtClean="0"/>
              <a:t>кроссворд.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99592" y="2564904"/>
            <a:ext cx="7772400" cy="3210148"/>
          </a:xfrm>
        </p:spPr>
        <p:txBody>
          <a:bodyPr/>
          <a:lstStyle/>
          <a:p>
            <a:r>
              <a:rPr lang="ru-RU" sz="2800" dirty="0" smtClean="0"/>
              <a:t>Поисковые системы обычно состоят из трех компонент:</a:t>
            </a:r>
          </a:p>
          <a:p>
            <a:r>
              <a:rPr lang="ru-RU" sz="2800" dirty="0" smtClean="0"/>
              <a:t>· агент (паук или </a:t>
            </a:r>
            <a:r>
              <a:rPr lang="ru-RU" sz="2800" dirty="0" err="1" smtClean="0"/>
              <a:t>кроулер</a:t>
            </a:r>
            <a:r>
              <a:rPr lang="ru-RU" sz="2800" dirty="0" smtClean="0"/>
              <a:t>), который перемещается по Сети и собирает информацию; </a:t>
            </a:r>
          </a:p>
          <a:p>
            <a:r>
              <a:rPr lang="ru-RU" sz="2800" dirty="0" smtClean="0"/>
              <a:t>· база данных, которая содержит всю информацию, собираемую пауками; </a:t>
            </a:r>
          </a:p>
          <a:p>
            <a:r>
              <a:rPr lang="ru-RU" sz="2800" dirty="0" smtClean="0"/>
              <a:t>· поисковый механизм, который люди используют как интерфейс для взаимодействия с базой данных.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352928" cy="1362075"/>
          </a:xfrm>
        </p:spPr>
        <p:txBody>
          <a:bodyPr/>
          <a:lstStyle/>
          <a:p>
            <a:pPr algn="ctr"/>
            <a:r>
              <a:rPr lang="ru-RU" sz="3200" dirty="0" smtClean="0"/>
              <a:t>Список значимых поисковых систем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1916832"/>
            <a:ext cx="7772400" cy="3744416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b="1" dirty="0" smtClean="0"/>
              <a:t>"</a:t>
            </a:r>
            <a:r>
              <a:rPr lang="ru-RU" b="1" dirty="0" err="1" smtClean="0"/>
              <a:t>Яндекс</a:t>
            </a:r>
            <a:r>
              <a:rPr lang="ru-RU" b="1" dirty="0" smtClean="0"/>
              <a:t>" - поисковая система по русскому </a:t>
            </a:r>
            <a:r>
              <a:rPr lang="ru-RU" b="1" dirty="0" smtClean="0"/>
              <a:t>интернету (</a:t>
            </a:r>
            <a:r>
              <a:rPr lang="en-US" dirty="0" smtClean="0"/>
              <a:t>www.yandex.ru </a:t>
            </a:r>
            <a:r>
              <a:rPr lang="ru-RU" b="1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ru-RU" b="1" dirty="0" smtClean="0"/>
              <a:t>"Апорт" - поисковая </a:t>
            </a:r>
            <a:r>
              <a:rPr lang="ru-RU" b="1" dirty="0" smtClean="0"/>
              <a:t>система (</a:t>
            </a:r>
            <a:r>
              <a:rPr lang="en-US" dirty="0" smtClean="0"/>
              <a:t>www.aport.ru</a:t>
            </a:r>
            <a:r>
              <a:rPr lang="ru-RU" dirty="0" smtClean="0"/>
              <a:t>)</a:t>
            </a:r>
            <a:r>
              <a:rPr lang="en-US" dirty="0" smtClean="0"/>
              <a:t> 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ru-RU" b="1" dirty="0" smtClean="0"/>
              <a:t>"</a:t>
            </a:r>
            <a:r>
              <a:rPr lang="ru-RU" b="1" dirty="0" err="1" smtClean="0"/>
              <a:t>Рамблер</a:t>
            </a:r>
            <a:r>
              <a:rPr lang="ru-RU" b="1" dirty="0" smtClean="0"/>
              <a:t>" - информационно-поисковая </a:t>
            </a:r>
            <a:r>
              <a:rPr lang="ru-RU" b="1" dirty="0" smtClean="0"/>
              <a:t>система (</a:t>
            </a:r>
            <a:r>
              <a:rPr lang="en-US" dirty="0" smtClean="0">
                <a:hlinkClick r:id="rId2"/>
              </a:rPr>
              <a:t>www.rambler.ru</a:t>
            </a:r>
            <a:r>
              <a:rPr lang="ru-RU" b="1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 smtClean="0"/>
              <a:t>"Google" - </a:t>
            </a:r>
            <a:r>
              <a:rPr lang="ru-RU" b="1" dirty="0" smtClean="0"/>
              <a:t>поисковая </a:t>
            </a:r>
            <a:r>
              <a:rPr lang="ru-RU" b="1" dirty="0" smtClean="0"/>
              <a:t>система (</a:t>
            </a:r>
            <a:r>
              <a:rPr lang="en-US" dirty="0" smtClean="0">
                <a:hlinkClick r:id="rId3"/>
              </a:rPr>
              <a:t>www.google.ru</a:t>
            </a:r>
            <a:r>
              <a:rPr lang="ru-RU" b="1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 smtClean="0"/>
              <a:t>"Yahoo!" - </a:t>
            </a:r>
            <a:r>
              <a:rPr lang="ru-RU" b="1" dirty="0" smtClean="0"/>
              <a:t>поисковая </a:t>
            </a:r>
            <a:r>
              <a:rPr lang="ru-RU" b="1" dirty="0" smtClean="0"/>
              <a:t>система (</a:t>
            </a:r>
            <a:r>
              <a:rPr lang="en-US" dirty="0" smtClean="0">
                <a:hlinkClick r:id="rId4"/>
              </a:rPr>
              <a:t>www.yahoo.com</a:t>
            </a:r>
            <a:r>
              <a:rPr lang="ru-RU" b="1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 smtClean="0"/>
              <a:t>"AltaVista" - </a:t>
            </a:r>
            <a:r>
              <a:rPr lang="ru-RU" b="1" dirty="0" smtClean="0"/>
              <a:t>поисковая </a:t>
            </a:r>
            <a:r>
              <a:rPr lang="ru-RU" b="1" dirty="0" smtClean="0"/>
              <a:t>система (</a:t>
            </a:r>
            <a:r>
              <a:rPr lang="en-US" dirty="0" smtClean="0">
                <a:hlinkClick r:id="rId5"/>
              </a:rPr>
              <a:t>www.altavista.com</a:t>
            </a:r>
            <a:r>
              <a:rPr lang="ru-RU" b="1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827584" y="2132856"/>
            <a:ext cx="777240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4000" b="1" kern="0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Поиск информации</a:t>
            </a:r>
            <a:endParaRPr kumimoji="0" lang="ru-RU" sz="4000" b="1" i="0" u="none" strike="noStrike" kern="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>
              <a:lnSpc>
                <a:spcPct val="90000"/>
              </a:lnSpc>
              <a:buFont typeface="Wingdings" pitchFamily="2" charset="2"/>
              <a:buNone/>
            </a:pPr>
            <a:r>
              <a:rPr lang="ru-RU" sz="2600">
                <a:solidFill>
                  <a:srgbClr val="660033"/>
                </a:solidFill>
              </a:rPr>
              <a:t>Поиск информации – одна из самых востребованных на практике задач, которую приходится решать любому пользователю Интернета. </a:t>
            </a:r>
          </a:p>
          <a:p>
            <a:pPr marL="571500" indent="-571500">
              <a:lnSpc>
                <a:spcPct val="90000"/>
              </a:lnSpc>
              <a:buFont typeface="Wingdings" pitchFamily="2" charset="2"/>
              <a:buNone/>
            </a:pPr>
            <a:r>
              <a:rPr lang="ru-RU" sz="2600"/>
              <a:t>Существуют три основных способа поиска информации в Интернет:</a:t>
            </a:r>
          </a:p>
          <a:p>
            <a:pPr marL="571500" indent="-5715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600">
                <a:solidFill>
                  <a:schemeClr val="tx2"/>
                </a:solidFill>
              </a:rPr>
              <a:t>Указание адреса страницы.</a:t>
            </a:r>
          </a:p>
          <a:p>
            <a:pPr marL="571500" indent="-5715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600">
                <a:solidFill>
                  <a:schemeClr val="tx2"/>
                </a:solidFill>
              </a:rPr>
              <a:t>Передвижение по гиперссылкам.</a:t>
            </a:r>
          </a:p>
          <a:p>
            <a:pPr marL="571500" indent="-5715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600">
                <a:solidFill>
                  <a:schemeClr val="tx2"/>
                </a:solidFill>
              </a:rPr>
              <a:t>Обращение к поисковой системе (поисковому серверу).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 dirty="0"/>
              <a:t>Способ 1: Указание адреса страницы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dirty="0"/>
              <a:t>Это самый быстрый способ поиска, но его можно использовать только в том случае, если точно известен адрес документа или сайта, где расположен документ.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/>
              <a:t>Способ 2: Передвижение по гиперссылкам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ru-RU" dirty="0"/>
              <a:t>Это наименее удобный способ, так как с </a:t>
            </a:r>
            <a:r>
              <a:rPr lang="ru-RU" dirty="0" smtClean="0"/>
              <a:t>его помощью </a:t>
            </a:r>
            <a:r>
              <a:rPr lang="ru-RU" dirty="0"/>
              <a:t>можно искать документы, только близкие по смыслу текущему документу.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/>
              <a:t>Способ 3: Обращение к поисковой системе 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/>
              <a:t>Пользуясь гипертекстовыми ссылками, можно бесконечно долго путешествовать в информационном пространстве Сети, переходя от одной web-страницы к другой, но если учесть, что в мире созданы многие миллионы web-страниц, то найти на них нужную информацию таким способом вряд ли удастся.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/>
              <a:t>На помощь приходят специальные </a:t>
            </a:r>
            <a:r>
              <a:rPr lang="ru-RU" sz="2100" b="1" dirty="0"/>
              <a:t>поисковые системы</a:t>
            </a:r>
            <a:r>
              <a:rPr lang="ru-RU" sz="2100" dirty="0"/>
              <a:t> (их еще называют </a:t>
            </a:r>
            <a:r>
              <a:rPr lang="ru-RU" sz="2100" b="1" dirty="0"/>
              <a:t>поисковыми машинами</a:t>
            </a:r>
            <a:r>
              <a:rPr lang="ru-RU" sz="2100" dirty="0"/>
              <a:t>). Адреса поисковых серверов хорошо известны всем, кто работает в Интернете. В настоящее время в русскоязычной части Интернет популярны следующие поисковые серверы: </a:t>
            </a:r>
            <a:r>
              <a:rPr lang="ru-RU" sz="2100" b="1" dirty="0" err="1"/>
              <a:t>Яндекс</a:t>
            </a:r>
            <a:r>
              <a:rPr lang="ru-RU" sz="2100" dirty="0"/>
              <a:t> (</a:t>
            </a:r>
            <a:r>
              <a:rPr lang="ru-RU" sz="2100" dirty="0" err="1"/>
              <a:t>yandex.ru</a:t>
            </a:r>
            <a:r>
              <a:rPr lang="ru-RU" sz="2100" dirty="0"/>
              <a:t>), </a:t>
            </a:r>
            <a:r>
              <a:rPr lang="ru-RU" sz="2100" b="1" dirty="0" err="1"/>
              <a:t>Google</a:t>
            </a:r>
            <a:r>
              <a:rPr lang="ru-RU" sz="2100" dirty="0"/>
              <a:t> (</a:t>
            </a:r>
            <a:r>
              <a:rPr lang="ru-RU" sz="2100" dirty="0" err="1"/>
              <a:t>google.ru</a:t>
            </a:r>
            <a:r>
              <a:rPr lang="ru-RU" sz="2100" dirty="0"/>
              <a:t>) и </a:t>
            </a:r>
            <a:r>
              <a:rPr lang="ru-RU" sz="2100" b="1" dirty="0" err="1"/>
              <a:t>Rambler</a:t>
            </a:r>
            <a:r>
              <a:rPr lang="ru-RU" sz="2100" dirty="0"/>
              <a:t> (</a:t>
            </a:r>
            <a:r>
              <a:rPr lang="ru-RU" sz="2100" dirty="0" err="1"/>
              <a:t>rambler.ru</a:t>
            </a:r>
            <a:r>
              <a:rPr lang="ru-RU" sz="2100" dirty="0"/>
              <a:t>).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Край">
  <a:themeElements>
    <a:clrScheme name="Край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Край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ай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872</TotalTime>
  <Words>926</Words>
  <Application>Microsoft Office PowerPoint</Application>
  <PresentationFormat>Экран (4:3)</PresentationFormat>
  <Paragraphs>68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Край</vt:lpstr>
      <vt:lpstr>Программные поисковые серверы (системы)</vt:lpstr>
      <vt:lpstr>Слайд 2</vt:lpstr>
      <vt:lpstr>Слайд 3</vt:lpstr>
      <vt:lpstr>Список значимых поисковых систем</vt:lpstr>
      <vt:lpstr>Слайд 5</vt:lpstr>
      <vt:lpstr>Слайд 6</vt:lpstr>
      <vt:lpstr>Способ 1: Указание адреса страницы</vt:lpstr>
      <vt:lpstr>Способ 2: Передвижение по гиперссылкам</vt:lpstr>
      <vt:lpstr>Способ 3: Обращение к поисковой системе </vt:lpstr>
      <vt:lpstr>http://www.yandex.ru/</vt:lpstr>
      <vt:lpstr>http://www.yandex.ru/</vt:lpstr>
      <vt:lpstr>http://www.google.ru/</vt:lpstr>
      <vt:lpstr>Слайд 13</vt:lpstr>
      <vt:lpstr>Слайд 14</vt:lpstr>
      <vt:lpstr>Проводные линии связи </vt:lpstr>
      <vt:lpstr>Проводные линии связи</vt:lpstr>
      <vt:lpstr>Проводные линии связи</vt:lpstr>
      <vt:lpstr>Проводные линии связи</vt:lpstr>
      <vt:lpstr>Беспроводные системы связи</vt:lpstr>
      <vt:lpstr>Беспроводные системы связи</vt:lpstr>
      <vt:lpstr>Беспроводные системы связи</vt:lpstr>
      <vt:lpstr>Домашнее задание</vt:lpstr>
    </vt:vector>
  </TitlesOfParts>
  <Company>Министерство образования Российской Федерации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Екатерина</cp:lastModifiedBy>
  <cp:revision>55</cp:revision>
  <dcterms:created xsi:type="dcterms:W3CDTF">2006-06-07T08:01:47Z</dcterms:created>
  <dcterms:modified xsi:type="dcterms:W3CDTF">2011-10-27T14:21:38Z</dcterms:modified>
</cp:coreProperties>
</file>